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6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75" r:id="rId4"/>
    <p:sldId id="258" r:id="rId5"/>
    <p:sldId id="259" r:id="rId6"/>
    <p:sldId id="260" r:id="rId7"/>
    <p:sldId id="261" r:id="rId8"/>
    <p:sldId id="262" r:id="rId9"/>
    <p:sldId id="274" r:id="rId10"/>
    <p:sldId id="320" r:id="rId11"/>
    <p:sldId id="267" r:id="rId12"/>
    <p:sldId id="268" r:id="rId13"/>
    <p:sldId id="269" r:id="rId14"/>
    <p:sldId id="270" r:id="rId15"/>
    <p:sldId id="271" r:id="rId16"/>
    <p:sldId id="272" r:id="rId17"/>
    <p:sldId id="277" r:id="rId18"/>
    <p:sldId id="278" r:id="rId19"/>
    <p:sldId id="279" r:id="rId20"/>
    <p:sldId id="321" r:id="rId21"/>
    <p:sldId id="280" r:id="rId22"/>
    <p:sldId id="281" r:id="rId23"/>
    <p:sldId id="282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65" r:id="rId36"/>
    <p:sldId id="276" r:id="rId37"/>
    <p:sldId id="296" r:id="rId38"/>
    <p:sldId id="322" r:id="rId39"/>
    <p:sldId id="297" r:id="rId40"/>
    <p:sldId id="298" r:id="rId41"/>
    <p:sldId id="299" r:id="rId42"/>
    <p:sldId id="300" r:id="rId43"/>
    <p:sldId id="301" r:id="rId44"/>
    <p:sldId id="283" r:id="rId45"/>
    <p:sldId id="302" r:id="rId46"/>
    <p:sldId id="303" r:id="rId47"/>
    <p:sldId id="304" r:id="rId48"/>
    <p:sldId id="305" r:id="rId49"/>
    <p:sldId id="306" r:id="rId50"/>
    <p:sldId id="273" r:id="rId51"/>
    <p:sldId id="307" r:id="rId52"/>
    <p:sldId id="323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263" r:id="rId66"/>
    <p:sldId id="324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336" autoAdjust="0"/>
  </p:normalViewPr>
  <p:slideViewPr>
    <p:cSldViewPr snapToGrid="0">
      <p:cViewPr varScale="1">
        <p:scale>
          <a:sx n="52" d="100"/>
          <a:sy n="52" d="100"/>
        </p:scale>
        <p:origin x="12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3" units="in"/>
          <inkml:channel name="Y" type="integer" max="16383" units="in"/>
          <inkml:channel name="F" type="integer" max="1023" units="in"/>
        </inkml:traceFormat>
        <inkml:channelProperties>
          <inkml:channelProperty channel="X" name="resolution" value="999.99994" units="1/in"/>
          <inkml:channelProperty channel="Y" name="resolution" value="999.99994" units="1/in"/>
          <inkml:channelProperty channel="F" name="resolution" value="1000" units="1/in"/>
        </inkml:channelProperties>
      </inkml:inkSource>
      <inkml:timestamp xml:id="ts0" timeString="2015-08-12T06:54:53.28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3192 1468 18,'-3'-1'3,"3"1"0,0 0-1,0 0 0,0 0-1,0 0 0,0 0 0</inkml:trace>
  <inkml:trace contextRef="#ctx0" brushRef="#br0" timeOffset="20297">2 7227 22,'-2'-1'2</inkml:trace>
  <inkml:trace contextRef="#ctx0" brushRef="#br0" timeOffset="22191">6830 0 20,'-2'0'2</inkml:trace>
  <inkml:trace contextRef="#ctx0" brushRef="#br0" timeOffset="23351">6507 1081 23,'-2'-2'4,"2"0"-2,-2 0 0,2 0-1</inkml:trace>
  <inkml:trace contextRef="#ctx0" brushRef="#br0" timeOffset="27951">6485 3677 34,'0'0'3,"-2"0"-1,-1 0-2</inkml:trace>
  <inkml:trace contextRef="#ctx0" brushRef="#br0" timeOffset="31294">6282 5261 21,'0'-1'3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3" units="in"/>
          <inkml:channel name="Y" type="integer" max="16383" units="in"/>
          <inkml:channel name="F" type="integer" max="1023" units="in"/>
        </inkml:traceFormat>
        <inkml:channelProperties>
          <inkml:channelProperty channel="X" name="resolution" value="999.99994" units="1/in"/>
          <inkml:channelProperty channel="Y" name="resolution" value="999.99994" units="1/in"/>
          <inkml:channelProperty channel="F" name="resolution" value="1000" units="1/in"/>
        </inkml:channelProperties>
      </inkml:inkSource>
      <inkml:timestamp xml:id="ts0" timeString="2015-08-12T07:59:02.76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7074 0 58,'0'0'13,"0"0"-2,0 0-1,0 0-8,0 0 6,0 0 6,0 0-15,0 0 7,2 0-7,-2 0-7,0 0 0</inkml:trace>
  <inkml:trace contextRef="#ctx0" brushRef="#br0" timeOffset="58216">3467 1366 21,'0'-1'2</inkml:trace>
  <inkml:trace contextRef="#ctx0" brushRef="#br0" timeOffset="74601">1147 2905 37,'0'0'0</inkml:trace>
  <inkml:trace contextRef="#ctx0" brushRef="#br0" timeOffset="81767">1 1871 105,'0'0'-5,"0"0"0,0 0 0,0-1 0,-2 0 0,2 1 1,2-1 0,2 1 0</inkml:trace>
  <inkml:trace contextRef="#ctx0" brushRef="#br0" timeOffset="83063">2878 2193 35</inkml:trace>
  <inkml:trace contextRef="#ctx0" brushRef="#br0" timeOffset="95076">597 1648 22,'0'0'3,"0"0"-1,0 0-1</inkml:trace>
  <inkml:trace contextRef="#ctx0" brushRef="#br0" timeOffset="131348">386 2620 22,'0'0'3,"-4"0"-2,2 0 0</inkml:trace>
  <inkml:trace contextRef="#ctx0" brushRef="#br0" timeOffset="132303">435 2511 25,'0'0'4,"-2"0"0,2 0-2,0 0 0,0 0-2,0 0 1</inkml:trace>
  <inkml:trace contextRef="#ctx0" brushRef="#br0" timeOffset="133127">239 2540 24,'0'0'4,"0"0"-2,0-2 0,0 0-1,2-1-1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3" units="in"/>
          <inkml:channel name="Y" type="integer" max="16383" units="in"/>
          <inkml:channel name="F" type="integer" max="1023" units="in"/>
        </inkml:traceFormat>
        <inkml:channelProperties>
          <inkml:channelProperty channel="X" name="resolution" value="999.99994" units="1/in"/>
          <inkml:channelProperty channel="Y" name="resolution" value="999.99994" units="1/in"/>
          <inkml:channelProperty channel="F" name="resolution" value="1000" units="1/in"/>
        </inkml:channelProperties>
      </inkml:inkSource>
      <inkml:timestamp xml:id="ts0" timeString="2015-08-12T07:58:57.0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 0 126,'-3'0'-2,"3"0"-6,0 0 1,0 0-1,0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3" units="in"/>
          <inkml:channel name="Y" type="integer" max="16383" units="in"/>
          <inkml:channel name="F" type="integer" max="1023" units="in"/>
        </inkml:traceFormat>
        <inkml:channelProperties>
          <inkml:channelProperty channel="X" name="resolution" value="999.99994" units="1/in"/>
          <inkml:channelProperty channel="Y" name="resolution" value="999.99994" units="1/in"/>
          <inkml:channelProperty channel="F" name="resolution" value="1000" units="1/in"/>
        </inkml:channelProperties>
      </inkml:inkSource>
      <inkml:timestamp xml:id="ts0" timeString="2015-08-12T07:58:27.584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 3 22,'-5'0'3,"1"-1"-1,-1 0-1,-2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3" units="in"/>
          <inkml:channel name="Y" type="integer" max="16383" units="in"/>
          <inkml:channel name="F" type="integer" max="1023" units="in"/>
        </inkml:traceFormat>
        <inkml:channelProperties>
          <inkml:channelProperty channel="X" name="resolution" value="999.99994" units="1/in"/>
          <inkml:channelProperty channel="Y" name="resolution" value="999.99994" units="1/in"/>
          <inkml:channelProperty channel="F" name="resolution" value="1000" units="1/in"/>
        </inkml:channelProperties>
      </inkml:inkSource>
      <inkml:timestamp xml:id="ts0" timeString="2015-08-12T08:02:05.77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30 0 20,'0'0'4,"0"0"-1,0 0-1,-2 0 0,2 0 1,0 0-1,0 0 0,0 0-1,0 0 1,-2 1-1,-2 0 0,0 2 0,0-2 0,2 1 0,-2 1 0,2-1 0,0 1-1,0-1-1,0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3" units="in"/>
          <inkml:channel name="Y" type="integer" max="16383" units="in"/>
          <inkml:channel name="F" type="integer" max="1023" units="in"/>
        </inkml:traceFormat>
        <inkml:channelProperties>
          <inkml:channelProperty channel="X" name="resolution" value="999.99994" units="1/in"/>
          <inkml:channelProperty channel="Y" name="resolution" value="999.99994" units="1/in"/>
          <inkml:channelProperty channel="F" name="resolution" value="1000" units="1/in"/>
        </inkml:channelProperties>
      </inkml:inkSource>
      <inkml:timestamp xml:id="ts0" timeString="2015-08-12T08:02:06.6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1129-1 17,'-2'0'2,"2"0"0</inkml:trace>
  <inkml:trace contextRef="#ctx0" brushRef="#br0" timeOffset="341">470 962 19,'0'-1'2</inkml:trace>
  <inkml:trace contextRef="#ctx0" brushRef="#br0" timeOffset="10853">0 1158 20,'0'0'2</inkml:trace>
  <inkml:trace contextRef="#ctx0" brushRef="#br0" timeOffset="43735">1042 105 19,'-2'-2'2</inkml:trace>
  <inkml:trace contextRef="#ctx0" brushRef="#br0" timeOffset="48215">5449 1312 23,'-2'-1'4,"2"0"-1,-2-3-1,-3 2-2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3" units="in"/>
          <inkml:channel name="Y" type="integer" max="16383" units="in"/>
          <inkml:channel name="F" type="integer" max="1023" units="in"/>
        </inkml:traceFormat>
        <inkml:channelProperties>
          <inkml:channelProperty channel="X" name="resolution" value="999.99994" units="1/in"/>
          <inkml:channelProperty channel="Y" name="resolution" value="999.99994" units="1/in"/>
          <inkml:channelProperty channel="F" name="resolution" value="1000" units="1/in"/>
        </inkml:channelProperties>
      </inkml:inkSource>
      <inkml:timestamp xml:id="ts0" timeString="2015-08-12T08:02:07.22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 8 21,'0'-1'4,"0"0"0,-2 0-1,0 0-1,-1 0 0,1 0 0,2 1 0,-2-1-1,2 1 1,-2-1-1,2 1 0,0 0 0,0 0 0,0 0 0,0 0-1,0 0-1,0 0 0,0 0 0,0 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3" units="in"/>
          <inkml:channel name="Y" type="integer" max="16383" units="in"/>
          <inkml:channel name="F" type="integer" max="1023" units="in"/>
        </inkml:traceFormat>
        <inkml:channelProperties>
          <inkml:channelProperty channel="X" name="resolution" value="999.99994" units="1/in"/>
          <inkml:channelProperty channel="Y" name="resolution" value="999.99994" units="1/in"/>
          <inkml:channelProperty channel="F" name="resolution" value="1000" units="1/in"/>
        </inkml:channelProperties>
      </inkml:inkSource>
      <inkml:timestamp xml:id="ts0" timeString="2015-08-12T08:02:17.70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56 24,'0'-9'3,"2"0"0,2-3-1,1 0-1,1-2-1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3" units="in"/>
          <inkml:channel name="Y" type="integer" max="16383" units="in"/>
          <inkml:channel name="F" type="integer" max="1023" units="in"/>
        </inkml:traceFormat>
        <inkml:channelProperties>
          <inkml:channelProperty channel="X" name="resolution" value="999.99994" units="1/in"/>
          <inkml:channelProperty channel="Y" name="resolution" value="999.99994" units="1/in"/>
          <inkml:channelProperty channel="F" name="resolution" value="1000" units="1/in"/>
        </inkml:channelProperties>
      </inkml:inkSource>
      <inkml:timestamp xml:id="ts0" timeString="2015-08-12T08:02:07.977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34 65 18,'-2'-1'3,"0"0"0,-1 0 0,1-2-1,0 2 0,0-1 0,-1 0-1,1 0 0,0-2 0,2 2 0,-2-1 0,-1-1 0,1-1 0,2 1-1,-2-1 1,2 1 0,0 1-1,-2-2 0,2 1 0,0 0-1,-3-1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3" units="in"/>
          <inkml:channel name="Y" type="integer" max="16383" units="in"/>
          <inkml:channel name="F" type="integer" max="1023" units="in"/>
        </inkml:traceFormat>
        <inkml:channelProperties>
          <inkml:channelProperty channel="X" name="resolution" value="999.99994" units="1/in"/>
          <inkml:channelProperty channel="Y" name="resolution" value="999.99994" units="1/in"/>
          <inkml:channelProperty channel="F" name="resolution" value="1000" units="1/in"/>
        </inkml:channelProperties>
      </inkml:inkSource>
      <inkml:timestamp xml:id="ts0" timeString="2015-08-12T12:18:27.91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0 6 22,'0'0'4,"0"0"-1,0 0-1,0 0 0,0 0 0,0 0 0,0 0-1,0-1 0,0 0 0,0-3-1</inkml:trace>
  <inkml:trace contextRef="#ctx0" brushRef="#br0" timeOffset="151146">7387 3260 14,'0'0'2,"0"0"0</inkml:trace>
  <inkml:trace contextRef="#ctx0" brushRef="#br0" timeOffset="-210799.73">7818 3971 15</inkml:trace>
  <inkml:trace contextRef="#ctx0" brushRef="#br0" timeOffset="-210477.73">7631 4382 14</inkml:trace>
  <inkml:trace contextRef="#ctx0" brushRef="#br0" timeOffset="-210377.73">7739 4118 14</inkml:trace>
  <inkml:trace contextRef="#ctx0" brushRef="#br0" timeOffset="-209993.73">7849 3886 23,'0'0'5,"0"0"-5,0 0 1,0 0 0,0 0-1,0 0 0,0 0 0</inkml:trace>
  <inkml:trace contextRef="#ctx0" brushRef="#br0" timeOffset="-209703.73">7716 4131 14,'0'0'2</inkml:trace>
  <inkml:trace contextRef="#ctx0" brushRef="#br0" timeOffset="-209654.73">7714 4125 14,'0'0'2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3" units="in"/>
          <inkml:channel name="Y" type="integer" max="16383" units="in"/>
          <inkml:channel name="F" type="integer" max="1023" units="in"/>
        </inkml:traceFormat>
        <inkml:channelProperties>
          <inkml:channelProperty channel="X" name="resolution" value="999.99994" units="1/in"/>
          <inkml:channelProperty channel="Y" name="resolution" value="999.99994" units="1/in"/>
          <inkml:channelProperty channel="F" name="resolution" value="1000" units="1/in"/>
        </inkml:channelProperties>
      </inkml:inkSource>
      <inkml:timestamp xml:id="ts0" timeString="2015-08-12T12:22:49.07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 0 19,'-3'1'2,"-1"1"0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3" units="in"/>
          <inkml:channel name="Y" type="integer" max="16383" units="in"/>
          <inkml:channel name="F" type="integer" max="1023" units="in"/>
        </inkml:traceFormat>
        <inkml:channelProperties>
          <inkml:channelProperty channel="X" name="resolution" value="999.99994" units="1/in"/>
          <inkml:channelProperty channel="Y" name="resolution" value="999.99994" units="1/in"/>
          <inkml:channelProperty channel="F" name="resolution" value="1000" units="1/in"/>
        </inkml:channelProperties>
      </inkml:inkSource>
      <inkml:timestamp xml:id="ts0" timeString="2015-08-12T06:55:02.658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13 7 35,'0'-2'3,"0"2"0,-2-1-1,0 1 0,2-1-2,-1 1 1,1-2-1,-3 2 0,1-1 1,2 1 0,-1 0-1,1-1 0,-2 1-1,2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3" units="in"/>
          <inkml:channel name="Y" type="integer" max="16383" units="in"/>
          <inkml:channel name="F" type="integer" max="1023" units="in"/>
        </inkml:traceFormat>
        <inkml:channelProperties>
          <inkml:channelProperty channel="X" name="resolution" value="999.99994" units="1/in"/>
          <inkml:channelProperty channel="Y" name="resolution" value="999.99994" units="1/in"/>
          <inkml:channelProperty channel="F" name="resolution" value="1000" units="1/in"/>
        </inkml:channelProperties>
      </inkml:inkSource>
      <inkml:timestamp xml:id="ts0" timeString="2015-08-12T12:29:30.45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5091 12147 22,'0'0'3,"0"0"0,-2-1 0,2 1 0,0 0-1,0 0 0,0-1 0,-3 1-1,3 0 0,0 0 0,0 0 0,0 0-1,-2-1 0,2 1-1</inkml:trace>
  <inkml:trace contextRef="#ctx0" brushRef="#br0" timeOffset="3304">18313 0 21,'0'0'4,"0"0"0,0 0-1,0 0-1,0 0 0,0 0 0,0 0 0,0 0 0,0 0 0,0 0 0,0 0-1,0 0 0,0 0 0,0 0 0,0 0-1,0 0 1,0 0-1,0 0 1,0 0 0,0 0-1,0 0 0,0 0 0,0 0 0,0 0 1,0 0-1,0 0 1,0 0-1,0 0 0,0 0 0,0 0 1,0 0 0,0 0 6,0 0-8,0 0 1,0 0-1,0 0 1,0 0 0,0 0 0,0 0 6,0 0-7,0 0 0,0 0 7,0 0-8,0 0 7,0 0-7,0 0 0,0 0 1,0 0 0,0 0-1,0 0 8,0 0-8,0 0 0,0 0 0,0 0 1,0 0 7,0 0-8,0 0 1,0 0 0,0 0 0,0 0 0,0 0 0,0 0 0,0 0 7,0 0-7,0 0 0,0 0 0,0 0 0,0 0 7,0 0-7,0 0-1,0 0 1,0 0 0,0 0 0,0 0 0,0 0 0,0 0 1,0 0-1,0 0 1,0 0-1,0 0 1,0 0 0,0 0 0,0 0 6,0 0-7,0 0 7,0 0-8,0 0 0,0 0 1,0 0 0,0 0 0,0 0 0,0 0 1,0 0-1,0 0-1,0 0-1</inkml:trace>
  <inkml:trace contextRef="#ctx0" brushRef="#br0" timeOffset="100133">6363 13331 66,'0'0'12,"0"0"5,0 0-15,0 0 0,0 0 6,0 0-14,0 0 0,0 0 1,0 0 0</inkml:trace>
  <inkml:trace contextRef="#ctx0" brushRef="#br0" timeOffset="109456">8 13652 176,'0'-1'4,"-2"0"-19,0-2 1,-2-1 0</inkml:trace>
  <inkml:trace contextRef="#ctx0" brushRef="#br0" timeOffset="120727">15558 7516 19,'0'0'4,"0"0"-1,0 0 0,0 0-1,0 0 1,0 0-1,0 0-1,0 0 1,0 0-1,0 0 0,0 0 0,0 0 0,-4 2-1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3" units="in"/>
          <inkml:channel name="Y" type="integer" max="16383" units="in"/>
          <inkml:channel name="F" type="integer" max="1023" units="in"/>
        </inkml:traceFormat>
        <inkml:channelProperties>
          <inkml:channelProperty channel="X" name="resolution" value="999.99994" units="1/in"/>
          <inkml:channelProperty channel="Y" name="resolution" value="999.99994" units="1/in"/>
          <inkml:channelProperty channel="F" name="resolution" value="1000" units="1/in"/>
        </inkml:channelProperties>
      </inkml:inkSource>
      <inkml:timestamp xml:id="ts0" timeString="2015-08-12T12:29:39.881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2453 11866 36,'0'0'-1</inkml:trace>
  <inkml:trace contextRef="#ctx0" brushRef="#br0" timeOffset="25116">22171 0 23,'-2'0'4,"2"0"-1,0 0 0,0 0-1,0 0 0,0 0 0,0 0-1,0 0-1,0 0 1,0 0-1</inkml:trace>
  <inkml:trace contextRef="#ctx0" brushRef="#br0" timeOffset="139029">0 12293 21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3" units="in"/>
          <inkml:channel name="Y" type="integer" max="16383" units="in"/>
          <inkml:channel name="F" type="integer" max="1023" units="in"/>
        </inkml:traceFormat>
        <inkml:channelProperties>
          <inkml:channelProperty channel="X" name="resolution" value="999.99994" units="1/in"/>
          <inkml:channelProperty channel="Y" name="resolution" value="999.99994" units="1/in"/>
          <inkml:channelProperty channel="F" name="resolution" value="1000" units="1/in"/>
        </inkml:channelProperties>
      </inkml:inkSource>
      <inkml:timestamp xml:id="ts0" timeString="2015-08-12T06:55:03.63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 12 64,'0'-2'-1,"-2"-1"0,1 0 0,-3-1-1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3" units="in"/>
          <inkml:channel name="Y" type="integer" max="16383" units="in"/>
          <inkml:channel name="F" type="integer" max="1023" units="in"/>
        </inkml:traceFormat>
        <inkml:channelProperties>
          <inkml:channelProperty channel="X" name="resolution" value="999.99994" units="1/in"/>
          <inkml:channelProperty channel="Y" name="resolution" value="999.99994" units="1/in"/>
          <inkml:channelProperty channel="F" name="resolution" value="1000" units="1/in"/>
        </inkml:channelProperties>
      </inkml:inkSource>
      <inkml:timestamp xml:id="ts0" timeString="2015-08-12T06:55:11.45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17 6 23,'-4'-1'4,"2"0"-1,0-2 0,0 1-1,0 2-1,-1-1 0,1 1 0,2 0 0,0 0 0,0 0-1,0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3" units="in"/>
          <inkml:channel name="Y" type="integer" max="16383" units="in"/>
          <inkml:channel name="F" type="integer" max="1023" units="in"/>
        </inkml:traceFormat>
        <inkml:channelProperties>
          <inkml:channelProperty channel="X" name="resolution" value="999.99994" units="1/in"/>
          <inkml:channelProperty channel="Y" name="resolution" value="999.99994" units="1/in"/>
          <inkml:channelProperty channel="F" name="resolution" value="1000" units="1/in"/>
        </inkml:channelProperties>
      </inkml:inkSource>
      <inkml:timestamp xml:id="ts0" timeString="2015-08-12T06:55:12.13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57 7 34,'-2'0'10,"-3"-3"5,-1 3-15,2-2 0,-2 1-1,2 0 1,-3 1 0,2 1 0,1 1 0,2-2-1,-2-1 0,0 1 0,2-1 0,0 1-2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3" units="in"/>
          <inkml:channel name="Y" type="integer" max="16383" units="in"/>
          <inkml:channel name="F" type="integer" max="1023" units="in"/>
        </inkml:traceFormat>
        <inkml:channelProperties>
          <inkml:channelProperty channel="X" name="resolution" value="999.99994" units="1/in"/>
          <inkml:channelProperty channel="Y" name="resolution" value="999.99994" units="1/in"/>
          <inkml:channelProperty channel="F" name="resolution" value="1000" units="1/in"/>
        </inkml:channelProperties>
      </inkml:inkSource>
      <inkml:timestamp xml:id="ts0" timeString="2015-08-12T06:58:09.025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7 13 20,'0'-2'4,"0"-1"-1,-4 1 0,4 0-1,-4 0 0,4 0-2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3" units="in"/>
          <inkml:channel name="Y" type="integer" max="16383" units="in"/>
          <inkml:channel name="F" type="integer" max="1023" units="in"/>
        </inkml:traceFormat>
        <inkml:channelProperties>
          <inkml:channelProperty channel="X" name="resolution" value="999.99994" units="1/in"/>
          <inkml:channelProperty channel="Y" name="resolution" value="999.99994" units="1/in"/>
          <inkml:channelProperty channel="F" name="resolution" value="1000" units="1/in"/>
        </inkml:channelProperties>
      </inkml:inkSource>
      <inkml:timestamp xml:id="ts0" timeString="2015-08-12T11:01:26.88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4 8 22,'0'0'3,"-2"-1"1,2 1-1,0 0 0,0 0-1,0 0 0,0 0 0,0 0 0,-2-1-1,2-2 0,0 2-1,0-1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3" units="in"/>
          <inkml:channel name="Y" type="integer" max="16383" units="in"/>
          <inkml:channel name="F" type="integer" max="1023" units="in"/>
        </inkml:traceFormat>
        <inkml:channelProperties>
          <inkml:channelProperty channel="X" name="resolution" value="999.99994" units="1/in"/>
          <inkml:channelProperty channel="Y" name="resolution" value="999.99994" units="1/in"/>
          <inkml:channelProperty channel="F" name="resolution" value="1000" units="1/in"/>
        </inkml:channelProperties>
      </inkml:inkSource>
      <inkml:timestamp xml:id="ts0" timeString="2015-08-12T11:03:12.09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3-1 22,'0'0'3,"-3"0"0,3 0 1,0 0-2,0 0 0,0 0 0,0 0 0,0 0 0,0 0-1,0 0 0,0 0 0,0 0 0,0 0-1,0 0 0,0 0-2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383" units="in"/>
          <inkml:channel name="Y" type="integer" max="16383" units="in"/>
          <inkml:channel name="F" type="integer" max="1023" units="in"/>
        </inkml:traceFormat>
        <inkml:channelProperties>
          <inkml:channelProperty channel="X" name="resolution" value="999.99994" units="1/in"/>
          <inkml:channelProperty channel="Y" name="resolution" value="999.99994" units="1/in"/>
          <inkml:channelProperty channel="F" name="resolution" value="1000" units="1/in"/>
        </inkml:channelProperties>
      </inkml:inkSource>
      <inkml:timestamp xml:id="ts0" timeString="2015-08-12T11:03:12.336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21 0 22,'0'0'4,"0"0"-1,-2 1 0,0-1-1,-2 1 0,1 0-1,1-1 1,0 0-1,-2 0-1,2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52147-BE5C-4836-9C86-0FAADAFC980A}" type="datetimeFigureOut">
              <a:rPr lang="en-PK" smtClean="0"/>
              <a:t>03/25/2025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1D43C-2312-4407-9665-3011AE9A30E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66089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e.g. Dog class inherits the Animal class.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polymorphism is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ability of a message to be displayed in more than one form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A real-life example of polymorphism, a person at the same time can have different characteristics. Like a man at the same time is a father, a husband, an employee.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1D43C-2312-4407-9665-3011AE9A30EB}" type="slidenum">
              <a:rPr lang="en-PK" smtClean="0"/>
              <a:t>6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34060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8FD5F9-483B-4BC8-AAA6-9EB98C00B3F6}" type="slidenum">
              <a:rPr lang="en-US"/>
              <a:pPr/>
              <a:t>40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02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C6C52A-F863-4B4F-9E45-710F99836D9B}" type="slidenum">
              <a:rPr lang="en-US"/>
              <a:pPr/>
              <a:t>42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44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https://www.youtube.com/watch?v=-oLDJ2dbadA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1D43C-2312-4407-9665-3011AE9A30EB}" type="slidenum">
              <a:rPr lang="en-PK" smtClean="0"/>
              <a:t>49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33042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Post office example, </a:t>
            </a:r>
            <a:r>
              <a:rPr lang="en-IN" dirty="0" err="1"/>
              <a:t>youtube</a:t>
            </a:r>
            <a:r>
              <a:rPr lang="en-IN" dirty="0"/>
              <a:t> example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5B03AC-2F9C-43F2-9BDD-6A2463D12E50}" type="slidenum">
              <a:rPr lang="en-PK" smtClean="0"/>
              <a:t>51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72364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Name</a:t>
            </a:r>
            <a:r>
              <a:rPr lang="en-US" dirty="0"/>
              <a:t> – A simple, meaningful name for the pattern. </a:t>
            </a:r>
          </a:p>
          <a:p>
            <a:r>
              <a:rPr lang="en-US" b="1" dirty="0"/>
              <a:t>Description</a:t>
            </a:r>
            <a:r>
              <a:rPr lang="en-US" dirty="0"/>
              <a:t> – Explains when and where to use the pattern. </a:t>
            </a:r>
          </a:p>
          <a:p>
            <a:r>
              <a:rPr lang="en-US" b="1" dirty="0"/>
              <a:t>Solution</a:t>
            </a:r>
            <a:r>
              <a:rPr lang="en-US" dirty="0"/>
              <a:t> – Describes how the pattern solves a design problem, often with diagrams. </a:t>
            </a:r>
          </a:p>
          <a:p>
            <a:r>
              <a:rPr lang="en-US" b="1" dirty="0"/>
              <a:t>Consequences</a:t>
            </a:r>
            <a:r>
              <a:rPr lang="en-US" dirty="0"/>
              <a:t> – Lists the benefits and trade-offs of using the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1D43C-2312-4407-9665-3011AE9A30EB}" type="slidenum">
              <a:rPr lang="en-PK" smtClean="0"/>
              <a:t>8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38163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object is an instance of a class. Class − A class can be defined as a template/blueprint that describes the behavior/state that the object of its type support.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1D43C-2312-4407-9665-3011AE9A30EB}" type="slidenum">
              <a:rPr lang="en-PK" smtClean="0"/>
              <a:t>12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87382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1D43C-2312-4407-9665-3011AE9A30EB}" type="slidenum">
              <a:rPr lang="en-PK" smtClean="0"/>
              <a:t>17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24228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 languages that create objects from classes,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 object is an instantiation of a class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That is, it is a member of a given class that has specified values rather than variables. In a non-programming context, you could think of "dog" as a class and your particular dog as an instance of that class.</a:t>
            </a:r>
            <a:endParaRPr lang="en-PK" dirty="0"/>
          </a:p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1D43C-2312-4407-9665-3011AE9A30EB}" type="slidenum">
              <a:rPr lang="en-PK" smtClean="0"/>
              <a:t>18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77918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A7E865-D060-4033-B0CD-8E10EED1469E}" type="slidenum">
              <a:rPr lang="en-US"/>
              <a:pPr/>
              <a:t>36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https://www.youtube.com/watch?v=wA3keqCeKtM</a:t>
            </a:r>
          </a:p>
        </p:txBody>
      </p:sp>
    </p:spTree>
    <p:extLst>
      <p:ext uri="{BB962C8B-B14F-4D97-AF65-F5344CB8AC3E}">
        <p14:creationId xmlns:p14="http://schemas.microsoft.com/office/powerpoint/2010/main" val="215948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270CEB-7719-4BD2-A772-25F3A6FF6648}" type="slidenum">
              <a:rPr lang="en-US"/>
              <a:pPr/>
              <a:t>37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97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1D43C-2312-4407-9665-3011AE9A30EB}" type="slidenum">
              <a:rPr lang="en-PK" smtClean="0"/>
              <a:t>38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47146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FA5F13-35C4-4DCE-9073-A812CEC333A7}" type="slidenum">
              <a:rPr lang="en-US"/>
              <a:pPr/>
              <a:t>39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81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8867-4904-4AB6-95A7-2F89E79D8E2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F819-29B0-4E45-870B-0F0C46175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68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8867-4904-4AB6-95A7-2F89E79D8E2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F819-29B0-4E45-870B-0F0C46175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30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8867-4904-4AB6-95A7-2F89E79D8E2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F819-29B0-4E45-870B-0F0C46175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8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83"/>
            <a:ext cx="12192000" cy="1080498"/>
          </a:xfrm>
        </p:spPr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51157"/>
            <a:ext cx="121920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8867-4904-4AB6-95A7-2F89E79D8E2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F819-29B0-4E45-870B-0F0C46175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2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8867-4904-4AB6-95A7-2F89E79D8E2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F819-29B0-4E45-870B-0F0C46175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0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8867-4904-4AB6-95A7-2F89E79D8E2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F819-29B0-4E45-870B-0F0C46175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2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8867-4904-4AB6-95A7-2F89E79D8E2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F819-29B0-4E45-870B-0F0C46175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72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8867-4904-4AB6-95A7-2F89E79D8E2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F819-29B0-4E45-870B-0F0C46175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8867-4904-4AB6-95A7-2F89E79D8E2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F819-29B0-4E45-870B-0F0C46175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39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8867-4904-4AB6-95A7-2F89E79D8E2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F819-29B0-4E45-870B-0F0C46175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55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8867-4904-4AB6-95A7-2F89E79D8E2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AF819-29B0-4E45-870B-0F0C46175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05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08867-4904-4AB6-95A7-2F89E79D8E2D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F819-29B0-4E45-870B-0F0C46175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customXml" Target="../ink/ink9.xml"/><Relationship Id="rId4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11.xm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NULL"/><Relationship Id="rId3" Type="http://schemas.openxmlformats.org/officeDocument/2006/relationships/image" Target="../media/image9.emf"/><Relationship Id="rId7" Type="http://schemas.openxmlformats.org/officeDocument/2006/relationships/image" Target="NULL"/><Relationship Id="rId12" Type="http://schemas.openxmlformats.org/officeDocument/2006/relationships/customXml" Target="../ink/ink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customXml" Target="../ink/ink21.xml"/><Relationship Id="rId4" Type="http://schemas.openxmlformats.org/officeDocument/2006/relationships/image" Target="../media/image17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077" y="3094892"/>
            <a:ext cx="9144000" cy="923193"/>
          </a:xfrm>
        </p:spPr>
        <p:txBody>
          <a:bodyPr/>
          <a:lstStyle/>
          <a:p>
            <a:r>
              <a:rPr lang="en-US" dirty="0">
                <a:latin typeface="Bookman Old Style" panose="02050604050505020204" pitchFamily="18" charset="0"/>
              </a:rPr>
              <a:t>Design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7925" y="1514305"/>
            <a:ext cx="103990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Bookman Old Style" panose="02050604050505020204" pitchFamily="18" charset="0"/>
              </a:rPr>
              <a:t>Introduction to Software Engineering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88830" y="4866641"/>
            <a:ext cx="5397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ook Antiqua" panose="02040602050305030304" pitchFamily="18" charset="0"/>
              </a:rPr>
              <a:t>FAST-NU-CFD</a:t>
            </a:r>
          </a:p>
        </p:txBody>
      </p:sp>
    </p:spTree>
    <p:extLst>
      <p:ext uri="{BB962C8B-B14F-4D97-AF65-F5344CB8AC3E}">
        <p14:creationId xmlns:p14="http://schemas.microsoft.com/office/powerpoint/2010/main" val="3377677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CB487-AE60-883E-AAA6-E4604DDAE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A3E76-5EE0-4BBE-8B4A-DE61957FD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21D037-2071-1E51-E357-370FF977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15" y="924286"/>
            <a:ext cx="11102970" cy="563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06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Gof Design Patterns Classification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Creational</a:t>
            </a:r>
          </a:p>
          <a:p>
            <a:pPr lvl="1"/>
            <a:r>
              <a:rPr lang="en-US" dirty="0"/>
              <a:t>Concern the process of object creation.</a:t>
            </a:r>
          </a:p>
          <a:p>
            <a:r>
              <a:rPr lang="en-US" dirty="0"/>
              <a:t>Structural</a:t>
            </a:r>
          </a:p>
          <a:p>
            <a:pPr lvl="1"/>
            <a:r>
              <a:rPr lang="en-US" dirty="0"/>
              <a:t>deal with the composition of classes or objects.</a:t>
            </a:r>
          </a:p>
          <a:p>
            <a:r>
              <a:rPr lang="en-US" dirty="0"/>
              <a:t>Behavioral</a:t>
            </a:r>
          </a:p>
          <a:p>
            <a:pPr lvl="1"/>
            <a:r>
              <a:rPr lang="en-US" dirty="0"/>
              <a:t>characterize the ways in which classes or objects interact and distribute responsibility.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30068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Scope of Patterns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Scope specifies whether the pattern applies primarily to classes or to objects. </a:t>
            </a:r>
          </a:p>
          <a:p>
            <a:pPr lvl="1"/>
            <a:r>
              <a:rPr lang="en-US"/>
              <a:t>Class patterns deal with relationships between classes and their subclasses. </a:t>
            </a:r>
          </a:p>
          <a:p>
            <a:pPr lvl="1"/>
            <a:r>
              <a:rPr lang="en-US"/>
              <a:t>These relationships are established through inheritance, so they are static—fixed at compile-time.</a:t>
            </a:r>
          </a:p>
          <a:p>
            <a:endParaRPr lang="en-US"/>
          </a:p>
          <a:p>
            <a:r>
              <a:rPr lang="en-US"/>
              <a:t>Object patterns deal with object relationships, which can be changed at run-time and are more dynamic.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1598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045" y="0"/>
            <a:ext cx="10946423" cy="6837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342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413250" y="1371601"/>
              <a:ext cx="2459038" cy="2601913"/>
            </p14:xfrm>
          </p:contentPart>
        </mc:Choice>
        <mc:Fallback xmlns="">
          <p:pic>
            <p:nvPicPr>
              <p:cNvPr id="14342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0370" y="1369081"/>
                <a:ext cx="2464438" cy="2606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344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016251" y="1771651"/>
              <a:ext cx="4763" cy="3175"/>
            </p14:xfrm>
          </p:contentPart>
        </mc:Choice>
        <mc:Fallback xmlns="">
          <p:pic>
            <p:nvPicPr>
              <p:cNvPr id="14344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3529" y="1768829"/>
                <a:ext cx="10206" cy="8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34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179764" y="2682876"/>
              <a:ext cx="3175" cy="4763"/>
            </p14:xfrm>
          </p:contentPart>
        </mc:Choice>
        <mc:Fallback xmlns="">
          <p:pic>
            <p:nvPicPr>
              <p:cNvPr id="1434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76192" y="2679579"/>
                <a:ext cx="10319" cy="113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34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211638" y="3287714"/>
              <a:ext cx="6350" cy="3175"/>
            </p14:xfrm>
          </p:contentPart>
        </mc:Choice>
        <mc:Fallback xmlns="">
          <p:pic>
            <p:nvPicPr>
              <p:cNvPr id="1434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08816" y="3284892"/>
                <a:ext cx="11994" cy="8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347" name="Ink 1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79914" y="3557589"/>
              <a:ext cx="20637" cy="3175"/>
            </p14:xfrm>
          </p:contentPart>
        </mc:Choice>
        <mc:Fallback xmlns="">
          <p:pic>
            <p:nvPicPr>
              <p:cNvPr id="14347" name="Ink 1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76712" y="3554017"/>
                <a:ext cx="26686" cy="99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827739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Creational Patterns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Creational class patterns:</a:t>
            </a:r>
          </a:p>
          <a:p>
            <a:pPr lvl="1"/>
            <a:r>
              <a:rPr lang="en-US" dirty="0"/>
              <a:t>defer some part of object creation to subclasses</a:t>
            </a:r>
          </a:p>
          <a:p>
            <a:r>
              <a:rPr lang="en-US" dirty="0"/>
              <a:t>Creational object patterns:</a:t>
            </a:r>
          </a:p>
          <a:p>
            <a:pPr lvl="1"/>
            <a:r>
              <a:rPr lang="en-US" dirty="0"/>
              <a:t>defer it to another object.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0317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Patterns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Structural class patterns:</a:t>
            </a:r>
          </a:p>
          <a:p>
            <a:pPr lvl="1"/>
            <a:r>
              <a:rPr lang="en-US"/>
              <a:t>use inheritance to compose classes</a:t>
            </a:r>
          </a:p>
          <a:p>
            <a:r>
              <a:rPr lang="en-US"/>
              <a:t>Structural object patterns:</a:t>
            </a:r>
          </a:p>
          <a:p>
            <a:pPr lvl="1"/>
            <a:r>
              <a:rPr lang="en-US"/>
              <a:t>describe ways to assemble objects.</a:t>
            </a:r>
          </a:p>
          <a:p>
            <a:endParaRPr lang="en-US"/>
          </a:p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38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421814" y="1787526"/>
              <a:ext cx="3175" cy="4763"/>
            </p14:xfrm>
          </p:contentPart>
        </mc:Choice>
        <mc:Fallback xmlns="">
          <p:pic>
            <p:nvPicPr>
              <p:cNvPr id="1638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18992" y="1784804"/>
                <a:ext cx="8819" cy="98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713063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Patterns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Behavioral class patterns:</a:t>
            </a:r>
          </a:p>
          <a:p>
            <a:pPr lvl="1"/>
            <a:r>
              <a:rPr lang="en-US" dirty="0"/>
              <a:t>use inheritance to describe algorithms and flow of control</a:t>
            </a:r>
          </a:p>
          <a:p>
            <a:r>
              <a:rPr lang="en-US" dirty="0"/>
              <a:t>Behavioral object patterns:</a:t>
            </a:r>
          </a:p>
          <a:p>
            <a:pPr lvl="1"/>
            <a:r>
              <a:rPr lang="en-US" dirty="0"/>
              <a:t>describe how a group of objects cooperate to perform a task that no single object can carry out alone.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62377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63285" y="576263"/>
            <a:ext cx="3491672" cy="2852737"/>
          </a:xfrm>
        </p:spPr>
        <p:txBody>
          <a:bodyPr/>
          <a:lstStyle/>
          <a:p>
            <a:pPr algn="ctr"/>
            <a:r>
              <a:rPr lang="en-US" dirty="0"/>
              <a:t>Singleton</a:t>
            </a:r>
          </a:p>
        </p:txBody>
      </p:sp>
    </p:spTree>
    <p:extLst>
      <p:ext uri="{BB962C8B-B14F-4D97-AF65-F5344CB8AC3E}">
        <p14:creationId xmlns:p14="http://schemas.microsoft.com/office/powerpoint/2010/main" val="137744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Singleton objects</a:t>
            </a:r>
          </a:p>
        </p:txBody>
      </p:sp>
      <p:sp>
        <p:nvSpPr>
          <p:cNvPr id="24583" name="Rectangle 7"/>
          <p:cNvSpPr>
            <a:spLocks noGrp="1" noChangeArrowheads="1"/>
          </p:cNvSpPr>
          <p:nvPr>
            <p:ph idx="1"/>
          </p:nvPr>
        </p:nvSpPr>
        <p:spPr>
          <a:xfrm>
            <a:off x="0" y="1451157"/>
            <a:ext cx="12192000" cy="4925580"/>
          </a:xfrm>
        </p:spPr>
        <p:txBody>
          <a:bodyPr>
            <a:normAutofit fontScale="92500"/>
          </a:bodyPr>
          <a:lstStyle/>
          <a:p>
            <a:r>
              <a:rPr lang="en-US" sz="3000" b="1" dirty="0"/>
              <a:t>Intent</a:t>
            </a:r>
          </a:p>
          <a:p>
            <a:pPr marL="0" indent="0">
              <a:buNone/>
            </a:pPr>
            <a:r>
              <a:rPr lang="en-US" dirty="0"/>
              <a:t> 	Ensure a class only has one instance, and provide a global point of access to it</a:t>
            </a:r>
          </a:p>
          <a:p>
            <a:pPr marL="0" indent="0">
              <a:buNone/>
            </a:pPr>
            <a:endParaRPr lang="en-PK" dirty="0"/>
          </a:p>
          <a:p>
            <a:r>
              <a:rPr lang="en-US" sz="3000" b="1" dirty="0"/>
              <a:t>Motivation</a:t>
            </a:r>
          </a:p>
          <a:p>
            <a:r>
              <a:rPr lang="en-US" dirty="0"/>
              <a:t>Some classes have conceptually one instance</a:t>
            </a:r>
          </a:p>
          <a:p>
            <a:pPr lvl="1"/>
            <a:r>
              <a:rPr lang="en-US" dirty="0"/>
              <a:t>Many printers, but only one print spooler</a:t>
            </a:r>
          </a:p>
          <a:p>
            <a:pPr lvl="1"/>
            <a:r>
              <a:rPr lang="en-US" dirty="0"/>
              <a:t>One file system</a:t>
            </a:r>
          </a:p>
          <a:p>
            <a:pPr lvl="1"/>
            <a:r>
              <a:rPr lang="en-US" dirty="0"/>
              <a:t>One window manager</a:t>
            </a:r>
          </a:p>
          <a:p>
            <a:endParaRPr lang="en-US" dirty="0"/>
          </a:p>
          <a:p>
            <a:r>
              <a:rPr lang="en-US" dirty="0"/>
              <a:t>only create one object and reuse it</a:t>
            </a:r>
          </a:p>
          <a:p>
            <a:pPr lvl="1"/>
            <a:r>
              <a:rPr lang="en-US" dirty="0"/>
              <a:t>Encapsulate the code that manages the reuse</a:t>
            </a:r>
          </a:p>
        </p:txBody>
      </p:sp>
    </p:spTree>
    <p:extLst>
      <p:ext uri="{BB962C8B-B14F-4D97-AF65-F5344CB8AC3E}">
        <p14:creationId xmlns:p14="http://schemas.microsoft.com/office/powerpoint/2010/main" val="3957232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Singleton solution</a:t>
            </a:r>
          </a:p>
        </p:txBody>
      </p:sp>
      <p:sp>
        <p:nvSpPr>
          <p:cNvPr id="29704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is responsible for tracking its sole instance</a:t>
            </a:r>
          </a:p>
          <a:p>
            <a:pPr lvl="1"/>
            <a:r>
              <a:rPr lang="en-US" dirty="0"/>
              <a:t>Provide static method/field to allow access to the only instance of the class</a:t>
            </a:r>
          </a:p>
          <a:p>
            <a:pPr lvl="1"/>
            <a:endParaRPr lang="en-US" dirty="0"/>
          </a:p>
          <a:p>
            <a:r>
              <a:rPr lang="en-US" dirty="0"/>
              <a:t>Benefit:</a:t>
            </a:r>
          </a:p>
          <a:p>
            <a:pPr lvl="1"/>
            <a:r>
              <a:rPr lang="en-US" dirty="0"/>
              <a:t>Reuse implies better performance</a:t>
            </a:r>
          </a:p>
          <a:p>
            <a:pPr lvl="1"/>
            <a:r>
              <a:rPr lang="en-US" dirty="0"/>
              <a:t>Class encapsulates code to ensure reuse of the object; no need to burden client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123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37325" y="3227389"/>
              <a:ext cx="1588" cy="3175"/>
            </p14:xfrm>
          </p:contentPart>
        </mc:Choice>
        <mc:Fallback xmlns="">
          <p:pic>
            <p:nvPicPr>
              <p:cNvPr id="5123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4784" y="3224567"/>
                <a:ext cx="6670" cy="88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181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Design patterns were derived from ideas put forward by </a:t>
            </a:r>
            <a:r>
              <a:rPr lang="en-US" b="1" dirty="0">
                <a:solidFill>
                  <a:srgbClr val="FF0000"/>
                </a:solidFill>
              </a:rPr>
              <a:t>Christopher Alexander </a:t>
            </a:r>
            <a:r>
              <a:rPr lang="en-US" dirty="0"/>
              <a:t>who suggested that </a:t>
            </a:r>
          </a:p>
          <a:p>
            <a:pPr lvl="1"/>
            <a:r>
              <a:rPr lang="en-US" dirty="0"/>
              <a:t>there were certain common patterns of building design that were inherently pleasing and effective.</a:t>
            </a:r>
          </a:p>
        </p:txBody>
      </p:sp>
    </p:spTree>
    <p:extLst>
      <p:ext uri="{BB962C8B-B14F-4D97-AF65-F5344CB8AC3E}">
        <p14:creationId xmlns:p14="http://schemas.microsoft.com/office/powerpoint/2010/main" val="471812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86B9-2ECE-BF43-E49A-F63F2F8F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2BDD-2A97-B1C4-E963-0CF851BE0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46DA1-8F0E-8EAF-A63C-B3D1CA7B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380"/>
            <a:ext cx="12226284" cy="60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17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6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 pattern Structure</a:t>
            </a:r>
          </a:p>
        </p:txBody>
      </p:sp>
      <p:pic>
        <p:nvPicPr>
          <p:cNvPr id="223238" name="Picture 1030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09800" y="2133601"/>
            <a:ext cx="7772400" cy="2879725"/>
          </a:xfrm>
          <a:noFill/>
          <a:ln/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A7453-752D-4167-8EC2-EC672EE1F2F6}" type="slidenum">
              <a:rPr lang="en-US"/>
              <a:pPr/>
              <a:t>21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14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67139" y="2701925"/>
              <a:ext cx="1587" cy="1588"/>
            </p14:xfrm>
          </p:contentPart>
        </mc:Choice>
        <mc:Fallback xmlns="">
          <p:pic>
            <p:nvPicPr>
              <p:cNvPr id="614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63965" y="2689221"/>
                <a:ext cx="7935" cy="26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148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776664" y="2682875"/>
              <a:ext cx="7937" cy="1588"/>
            </p14:xfrm>
          </p:contentPart>
        </mc:Choice>
        <mc:Fallback xmlns="">
          <p:pic>
            <p:nvPicPr>
              <p:cNvPr id="6148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73778" y="2679699"/>
                <a:ext cx="13709" cy="79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3180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25183" t="16260" r="6881" b="25203"/>
          <a:stretch>
            <a:fillRect/>
          </a:stretch>
        </p:blipFill>
        <p:spPr bwMode="auto">
          <a:xfrm>
            <a:off x="1524000" y="1295400"/>
            <a:ext cx="9144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43700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25183" t="17344" r="7467" b="28455"/>
          <a:stretch>
            <a:fillRect/>
          </a:stretch>
        </p:blipFill>
        <p:spPr bwMode="auto">
          <a:xfrm>
            <a:off x="1600200" y="609600"/>
            <a:ext cx="9067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52268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1881188" y="642938"/>
            <a:ext cx="8229600" cy="857250"/>
          </a:xfrm>
        </p:spPr>
        <p:txBody>
          <a:bodyPr/>
          <a:lstStyle/>
          <a:p>
            <a:r>
              <a:rPr lang="en-US" altLang="en-US"/>
              <a:t>Singleton Design Pattern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0" y="1571626"/>
            <a:ext cx="12192000" cy="5002213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/>
              <a:t>Sometimes, there may be a need to have one and only one instance of a given class during the lifetime of an application.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en-US" sz="2400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/>
              <a:t>This may be due to necessity or, more often, due to the fact that only a single instance of the class is sufficient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en-US" sz="2400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/>
              <a:t>For example maintaining single database connection, registry values </a:t>
            </a:r>
            <a:r>
              <a:rPr lang="en-US" altLang="en-US" sz="2400" dirty="0" err="1"/>
              <a:t>etc</a:t>
            </a:r>
            <a:endParaRPr lang="en-US" altLang="en-US" sz="2400" dirty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E5C62C5-6CF7-4B03-9373-FACAFCD863C8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86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2024063" y="785813"/>
            <a:ext cx="8229600" cy="1066800"/>
          </a:xfrm>
        </p:spPr>
        <p:txBody>
          <a:bodyPr/>
          <a:lstStyle/>
          <a:p>
            <a:r>
              <a:rPr lang="en-US" altLang="en-US"/>
              <a:t>Application of Singleton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0" y="2214562"/>
            <a:ext cx="12192000" cy="4324350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dirty="0"/>
              <a:t>In environments where resources are rare, you may need to restrict how many counted instances of a class are created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544B54F-2CDA-4489-BF1F-FAE5750D3552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125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1881188" y="642938"/>
            <a:ext cx="8229600" cy="1066800"/>
          </a:xfrm>
        </p:spPr>
        <p:txBody>
          <a:bodyPr/>
          <a:lstStyle/>
          <a:p>
            <a:r>
              <a:rPr lang="en-US" altLang="en-US"/>
              <a:t>Possible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4501"/>
            <a:ext cx="12192000" cy="4645025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2400" b="1" dirty="0"/>
              <a:t>Using Global Variables</a:t>
            </a:r>
          </a:p>
          <a:p>
            <a:pPr algn="just">
              <a:lnSpc>
                <a:spcPct val="150000"/>
              </a:lnSpc>
              <a:buFont typeface="Georgia" panose="02040502050405020303" pitchFamily="18" charset="0"/>
              <a:buNone/>
              <a:defRPr/>
            </a:pPr>
            <a:endParaRPr lang="en-US" sz="2400" b="1" dirty="0"/>
          </a:p>
          <a:p>
            <a:pPr marL="623887" indent="-514350" algn="just">
              <a:lnSpc>
                <a:spcPct val="150000"/>
              </a:lnSpc>
              <a:buFont typeface="+mj-lt"/>
              <a:buAutoNum type="romanLcPeriod"/>
              <a:defRPr/>
            </a:pPr>
            <a:r>
              <a:rPr lang="en-US" sz="2400" dirty="0"/>
              <a:t>Having an instance of the class in a global variable seems like an easy way to maintain the single instance.</a:t>
            </a:r>
          </a:p>
          <a:p>
            <a:pPr marL="623887" indent="-514350" algn="just">
              <a:lnSpc>
                <a:spcPct val="150000"/>
              </a:lnSpc>
              <a:buFont typeface="+mj-lt"/>
              <a:buAutoNum type="romanLcPeriod"/>
              <a:defRPr/>
            </a:pPr>
            <a:endParaRPr lang="en-US" sz="2400" dirty="0"/>
          </a:p>
          <a:p>
            <a:pPr marL="623887" indent="-514350" algn="just">
              <a:lnSpc>
                <a:spcPct val="150000"/>
              </a:lnSpc>
              <a:buFont typeface="+mj-lt"/>
              <a:buAutoNum type="romanLcPeriod"/>
              <a:defRPr/>
            </a:pPr>
            <a:r>
              <a:rPr lang="en-US" sz="2400" dirty="0"/>
              <a:t> All client objects can access this instance in a consistent manner through this global variable. </a:t>
            </a:r>
          </a:p>
          <a:p>
            <a:pPr>
              <a:defRPr/>
            </a:pPr>
            <a:endParaRPr lang="en-US" sz="2400" dirty="0"/>
          </a:p>
          <a:p>
            <a:pPr marL="109537" indent="0">
              <a:buNone/>
              <a:defRPr/>
            </a:pPr>
            <a:endParaRPr lang="en-US" sz="2400" b="1" dirty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DC6BD61-D98F-47B3-9BF3-CA76EE1E75CE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53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1524000" y="366714"/>
            <a:ext cx="8229600" cy="928687"/>
          </a:xfrm>
        </p:spPr>
        <p:txBody>
          <a:bodyPr/>
          <a:lstStyle/>
          <a:p>
            <a:r>
              <a:rPr lang="en-US" altLang="en-US"/>
              <a:t>Problem in the approach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0" y="1125538"/>
            <a:ext cx="12124592" cy="50736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/>
              <a:t>This  approach does not prevent clients from creating other instances of the class.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en-U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/>
              <a:t>For this approach to be successful, all of the client objects have to be responsible for controlling the number of instances of the class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en-US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/>
              <a:t>This is  not desirable since client classes should be free from  class creation process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676DC19-D439-414A-8F4B-F654884A4C62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937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952625" y="714375"/>
            <a:ext cx="8229600" cy="1066800"/>
          </a:xfrm>
        </p:spPr>
        <p:txBody>
          <a:bodyPr/>
          <a:lstStyle/>
          <a:p>
            <a:r>
              <a:rPr lang="en-US" altLang="en-US"/>
              <a:t>Solution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0" y="1928814"/>
            <a:ext cx="12192000" cy="4645025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400" dirty="0"/>
              <a:t>The responsibility for making sure that there is only one instance of the class should belong to the class itself, leaving client objects free from having to handle these details.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E9492BA-5A1C-4F68-AD03-11020AD890DE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195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703389" y="836613"/>
            <a:ext cx="8713787" cy="1066800"/>
          </a:xfrm>
        </p:spPr>
        <p:txBody>
          <a:bodyPr/>
          <a:lstStyle/>
          <a:p>
            <a:r>
              <a:rPr lang="en-US" altLang="en-US" sz="3600"/>
              <a:t>Definition of Singleton Design Pattern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0" y="2071688"/>
            <a:ext cx="12192000" cy="4502150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en-US" b="1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b="1" dirty="0"/>
              <a:t>Singleton Design Pattern ensures that there is only one instance of a class and provides global point of access to it.</a:t>
            </a: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B225282-4372-4E5C-B69F-190A53FC0D1B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186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Introduction to design patterns</a:t>
            </a:r>
          </a:p>
          <a:p>
            <a:pPr lvl="1"/>
            <a:r>
              <a:rPr lang="en-US" sz="3600" dirty="0"/>
              <a:t>Creational Design Patterns</a:t>
            </a:r>
          </a:p>
          <a:p>
            <a:pPr lvl="1"/>
            <a:r>
              <a:rPr lang="en-US" sz="3600" dirty="0"/>
              <a:t>Structural Design Patterns</a:t>
            </a:r>
          </a:p>
          <a:p>
            <a:pPr lvl="1"/>
            <a:r>
              <a:rPr lang="en-US" sz="3600" dirty="0"/>
              <a:t>Behavioral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4070155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881188" y="2143125"/>
            <a:ext cx="8229600" cy="1066800"/>
          </a:xfrm>
        </p:spPr>
        <p:txBody>
          <a:bodyPr/>
          <a:lstStyle/>
          <a:p>
            <a:pPr algn="ctr"/>
            <a:r>
              <a:rPr lang="en-US" altLang="en-US" b="1"/>
              <a:t>Class Diagram</a:t>
            </a:r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D198335-F869-40AC-8781-6FC71B980CF9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85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6FD9DD6-B4D1-4DAB-B1AA-B0033A952DFB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pic>
        <p:nvPicPr>
          <p:cNvPr id="1536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1313" y="1357314"/>
            <a:ext cx="5643562" cy="4643437"/>
          </a:xfrm>
          <a:noFill/>
        </p:spPr>
      </p:pic>
    </p:spTree>
    <p:extLst>
      <p:ext uri="{BB962C8B-B14F-4D97-AF65-F5344CB8AC3E}">
        <p14:creationId xmlns:p14="http://schemas.microsoft.com/office/powerpoint/2010/main" val="1070959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952625" y="2571750"/>
            <a:ext cx="8229600" cy="1066800"/>
          </a:xfrm>
        </p:spPr>
        <p:txBody>
          <a:bodyPr/>
          <a:lstStyle/>
          <a:p>
            <a:pPr algn="ctr"/>
            <a:r>
              <a:rPr lang="en-US" altLang="en-US" b="1"/>
              <a:t>Sample Java Code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EA618F7-83A6-4662-8216-A2A0D1C9A9F6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905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81E1130-9480-4E23-B31D-DE81E1C56D86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17411" name="Title 1"/>
          <p:cNvSpPr>
            <a:spLocks noGrp="1"/>
          </p:cNvSpPr>
          <p:nvPr>
            <p:ph idx="1"/>
          </p:nvPr>
        </p:nvSpPr>
        <p:spPr>
          <a:xfrm>
            <a:off x="0" y="263037"/>
            <a:ext cx="9148763" cy="5930900"/>
          </a:xfrm>
        </p:spPr>
        <p:txBody>
          <a:bodyPr>
            <a:normAutofit fontScale="92500" lnSpcReduction="20000"/>
          </a:bodyPr>
          <a:lstStyle/>
          <a:p>
            <a:pPr>
              <a:buFont typeface="Georgia" panose="02040502050405020303" pitchFamily="18" charset="0"/>
              <a:buNone/>
            </a:pPr>
            <a:r>
              <a:rPr lang="en-US" altLang="en-US" sz="2400" dirty="0"/>
              <a:t>public class Singleton 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en-US" sz="2400" dirty="0"/>
              <a:t>{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en-US" sz="2400" dirty="0"/>
              <a:t>	private </a:t>
            </a:r>
            <a:r>
              <a:rPr lang="en-US" altLang="en-US" sz="2400" b="1" dirty="0"/>
              <a:t>static</a:t>
            </a:r>
            <a:r>
              <a:rPr lang="en-US" altLang="en-US" sz="2400" dirty="0"/>
              <a:t> Singleton </a:t>
            </a:r>
            <a:r>
              <a:rPr lang="en-US" altLang="en-US" sz="2400" i="1" dirty="0" err="1"/>
              <a:t>uniqueins</a:t>
            </a:r>
            <a:r>
              <a:rPr lang="en-US" altLang="en-US" sz="2400" i="1" dirty="0"/>
              <a:t>;</a:t>
            </a:r>
          </a:p>
          <a:p>
            <a:pPr>
              <a:buFont typeface="Georgia" panose="02040502050405020303" pitchFamily="18" charset="0"/>
              <a:buNone/>
            </a:pPr>
            <a:endParaRPr lang="en-US" altLang="en-US" sz="2400" dirty="0"/>
          </a:p>
          <a:p>
            <a:pPr>
              <a:buFont typeface="Georgia" panose="02040502050405020303" pitchFamily="18" charset="0"/>
              <a:buNone/>
            </a:pPr>
            <a:r>
              <a:rPr lang="en-US" altLang="en-US" sz="2400" dirty="0"/>
              <a:t>private Singleton() </a:t>
            </a:r>
            <a:r>
              <a:rPr lang="en-US" altLang="en-US" sz="2400" dirty="0">
                <a:solidFill>
                  <a:srgbClr val="FF0000"/>
                </a:solidFill>
              </a:rPr>
              <a:t>// Private Constructor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en-US" sz="2400" dirty="0"/>
              <a:t>{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en-US" sz="2400" dirty="0"/>
              <a:t>}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en-US" sz="2400" dirty="0"/>
              <a:t>public </a:t>
            </a:r>
            <a:r>
              <a:rPr lang="en-US" altLang="en-US" sz="2400" b="1" dirty="0"/>
              <a:t>static</a:t>
            </a:r>
            <a:r>
              <a:rPr lang="en-US" altLang="en-US" sz="2400" dirty="0"/>
              <a:t> Singleton </a:t>
            </a:r>
            <a:r>
              <a:rPr lang="en-US" altLang="en-US" sz="2400" dirty="0" err="1"/>
              <a:t>getInstance</a:t>
            </a:r>
            <a:r>
              <a:rPr lang="en-US" altLang="en-US" sz="2400" dirty="0"/>
              <a:t>() </a:t>
            </a:r>
            <a:r>
              <a:rPr lang="en-US" altLang="en-US" sz="2400" dirty="0">
                <a:solidFill>
                  <a:srgbClr val="FF0000"/>
                </a:solidFill>
              </a:rPr>
              <a:t>// Class Method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en-US" sz="2400" dirty="0"/>
              <a:t>{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en-US" sz="2400" dirty="0"/>
              <a:t>	if (</a:t>
            </a:r>
            <a:r>
              <a:rPr lang="en-US" altLang="en-US" sz="2400" i="1" dirty="0" err="1"/>
              <a:t>uniqueins</a:t>
            </a:r>
            <a:r>
              <a:rPr lang="en-US" altLang="en-US" sz="2400" i="1" dirty="0"/>
              <a:t>==null)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en-US" sz="2400" dirty="0"/>
              <a:t>   {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en-US" sz="2400" i="1" dirty="0"/>
              <a:t>          </a:t>
            </a:r>
            <a:r>
              <a:rPr lang="en-US" altLang="en-US" sz="2400" i="1" dirty="0" err="1"/>
              <a:t>uniqueins</a:t>
            </a:r>
            <a:r>
              <a:rPr lang="en-US" altLang="en-US" sz="2400" i="1" dirty="0"/>
              <a:t>= new Singleton();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en-US" sz="2400" dirty="0"/>
              <a:t>    }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en-US" sz="2400" dirty="0"/>
              <a:t>return </a:t>
            </a:r>
            <a:r>
              <a:rPr lang="en-US" altLang="en-US" sz="2400" i="1" dirty="0" err="1"/>
              <a:t>uniqueins</a:t>
            </a:r>
            <a:r>
              <a:rPr lang="en-US" altLang="en-US" sz="2400" i="1" dirty="0"/>
              <a:t>;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en-US" sz="2400" dirty="0"/>
              <a:t>  }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en-US" sz="2400" dirty="0"/>
              <a:t>}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23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0" y="603129"/>
            <a:ext cx="9134475" cy="2952750"/>
          </a:xfrm>
        </p:spPr>
        <p:txBody>
          <a:bodyPr>
            <a:normAutofit lnSpcReduction="10000"/>
          </a:bodyPr>
          <a:lstStyle/>
          <a:p>
            <a:pPr>
              <a:buFont typeface="Georgia" panose="02040502050405020303" pitchFamily="18" charset="0"/>
              <a:buNone/>
            </a:pPr>
            <a:r>
              <a:rPr lang="en-US" altLang="en-US" sz="2400" dirty="0"/>
              <a:t>class </a:t>
            </a:r>
            <a:r>
              <a:rPr lang="en-US" altLang="en-US" sz="2400" dirty="0" err="1"/>
              <a:t>testsingleton</a:t>
            </a:r>
            <a:endParaRPr lang="en-US" altLang="en-US" sz="2400" dirty="0"/>
          </a:p>
          <a:p>
            <a:pPr>
              <a:buFont typeface="Georgia" panose="02040502050405020303" pitchFamily="18" charset="0"/>
              <a:buNone/>
            </a:pPr>
            <a:r>
              <a:rPr lang="en-US" altLang="en-US" sz="2400" dirty="0"/>
              <a:t>{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en-US" sz="2400" dirty="0"/>
              <a:t> 	public static void main(String </a:t>
            </a:r>
            <a:r>
              <a:rPr lang="en-US" altLang="en-US" sz="2400" dirty="0" err="1"/>
              <a:t>args</a:t>
            </a:r>
            <a:r>
              <a:rPr lang="en-US" altLang="en-US" sz="2400" dirty="0"/>
              <a:t>[])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en-US" sz="2400" dirty="0"/>
              <a:t>	{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en-US" sz="2400" dirty="0"/>
              <a:t>    	</a:t>
            </a:r>
            <a:r>
              <a:rPr lang="en-US" altLang="en-US" sz="2400" dirty="0" err="1"/>
              <a:t>Singleton.getInstance</a:t>
            </a:r>
            <a:r>
              <a:rPr lang="en-US" altLang="en-US" sz="2400" dirty="0"/>
              <a:t>(); // call to static method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en-US" sz="2400" dirty="0"/>
              <a:t>	}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en-US" sz="2400" dirty="0"/>
              <a:t>}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A04DA3"/>
              </a:buClr>
              <a:buFont typeface="Georgia" panose="02040502050405020303" pitchFamily="18" charset="0"/>
              <a:buChar char="▫"/>
              <a:defRPr sz="2000">
                <a:solidFill>
                  <a:srgbClr val="A04DA3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F355E17-E323-477B-ACC3-AFAC20213836}" type="slidenum">
              <a:rPr lang="en-US" altLang="en-US" sz="1800">
                <a:solidFill>
                  <a:srgbClr val="FFFFFF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124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Patterns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Structural class patterns:</a:t>
            </a:r>
          </a:p>
          <a:p>
            <a:pPr lvl="1"/>
            <a:r>
              <a:rPr lang="en-US"/>
              <a:t>use inheritance to compose classes</a:t>
            </a:r>
          </a:p>
          <a:p>
            <a:r>
              <a:rPr lang="en-US"/>
              <a:t>Structural object patterns:</a:t>
            </a:r>
          </a:p>
          <a:p>
            <a:pPr lvl="1"/>
            <a:r>
              <a:rPr lang="en-US"/>
              <a:t>describe ways to assemble objects.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5422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Adapter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0" y="1845734"/>
            <a:ext cx="12191999" cy="4023360"/>
          </a:xfrm>
        </p:spPr>
        <p:txBody>
          <a:bodyPr>
            <a:normAutofit/>
          </a:bodyPr>
          <a:lstStyle/>
          <a:p>
            <a:r>
              <a:rPr lang="en-US" sz="3200" dirty="0"/>
              <a:t>Problem</a:t>
            </a:r>
          </a:p>
          <a:p>
            <a:pPr marL="201168" lvl="1" indent="0">
              <a:buNone/>
            </a:pPr>
            <a:r>
              <a:rPr lang="en-US" sz="7200" b="1" dirty="0"/>
              <a:t>H</a:t>
            </a:r>
            <a:r>
              <a:rPr lang="en-US" sz="2800" dirty="0"/>
              <a:t>ow to resolve </a:t>
            </a:r>
            <a:r>
              <a:rPr lang="en-US" sz="5400" b="1" dirty="0"/>
              <a:t>I</a:t>
            </a:r>
            <a:r>
              <a:rPr lang="en-US" sz="2800" b="1" dirty="0"/>
              <a:t>ncompatible interfaces</a:t>
            </a:r>
            <a:r>
              <a:rPr lang="en-US" sz="2800" dirty="0"/>
              <a:t>, </a:t>
            </a:r>
          </a:p>
          <a:p>
            <a:pPr marL="201168" lvl="1" indent="0">
              <a:buNone/>
            </a:pPr>
            <a:r>
              <a:rPr lang="en-US" sz="2800" dirty="0"/>
              <a:t>                                           </a:t>
            </a:r>
            <a:r>
              <a:rPr lang="en-US" sz="2800" b="1" dirty="0">
                <a:solidFill>
                  <a:srgbClr val="FF0000"/>
                </a:solidFill>
              </a:rPr>
              <a:t>or</a:t>
            </a:r>
          </a:p>
          <a:p>
            <a:pPr marL="201168" lvl="1" indent="0">
              <a:buNone/>
            </a:pPr>
            <a:r>
              <a:rPr lang="en-US" sz="2800" dirty="0"/>
              <a:t>         provide a stable interface to similar components with different 	interfaces?</a:t>
            </a:r>
          </a:p>
          <a:p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242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810500" y="4618038"/>
              <a:ext cx="2547938" cy="1046162"/>
            </p14:xfrm>
          </p:contentPart>
        </mc:Choice>
        <mc:Fallback xmlns="">
          <p:pic>
            <p:nvPicPr>
              <p:cNvPr id="10242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6900" y="4614078"/>
                <a:ext cx="2555499" cy="1053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244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287000" y="3722689"/>
              <a:ext cx="1588" cy="1587"/>
            </p14:xfrm>
          </p:contentPart>
        </mc:Choice>
        <mc:Fallback xmlns="">
          <p:pic>
            <p:nvPicPr>
              <p:cNvPr id="10244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82633" y="3717928"/>
                <a:ext cx="10719" cy="10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245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51614" y="3862389"/>
              <a:ext cx="7937" cy="1587"/>
            </p14:xfrm>
          </p:contentPart>
        </mc:Choice>
        <mc:Fallback xmlns="">
          <p:pic>
            <p:nvPicPr>
              <p:cNvPr id="10245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48728" y="3859215"/>
                <a:ext cx="13349" cy="79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02981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Adapter – All Around Us</a:t>
            </a:r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4224" y="2214120"/>
            <a:ext cx="8867775" cy="4643880"/>
          </a:xfrm>
          <a:noFill/>
        </p:spPr>
      </p:pic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562708" y="1800753"/>
            <a:ext cx="9571892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o"/>
            </a:pPr>
            <a:r>
              <a:rPr lang="en-US" sz="2000" dirty="0">
                <a:latin typeface="Verdana" pitchFamily="34" charset="0"/>
              </a:rPr>
              <a:t>An adapter changes the interface of the outlet to what you expect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69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697288" y="3406775"/>
              <a:ext cx="11112" cy="7938"/>
            </p14:xfrm>
          </p:contentPart>
        </mc:Choice>
        <mc:Fallback xmlns="">
          <p:pic>
            <p:nvPicPr>
              <p:cNvPr id="11269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4420" y="3403888"/>
                <a:ext cx="16847" cy="13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270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324225" y="3502026"/>
              <a:ext cx="1962150" cy="473075"/>
            </p14:xfrm>
          </p:contentPart>
        </mc:Choice>
        <mc:Fallback xmlns="">
          <p:pic>
            <p:nvPicPr>
              <p:cNvPr id="11270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1705" y="3499506"/>
                <a:ext cx="1967550" cy="478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27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25876" y="3384551"/>
              <a:ext cx="4763" cy="3175"/>
            </p14:xfrm>
          </p:contentPart>
        </mc:Choice>
        <mc:Fallback xmlns="">
          <p:pic>
            <p:nvPicPr>
              <p:cNvPr id="1127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23154" y="3381729"/>
                <a:ext cx="10206" cy="84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272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16375" y="3481389"/>
              <a:ext cx="6350" cy="20637"/>
            </p14:xfrm>
          </p:contentPart>
        </mc:Choice>
        <mc:Fallback xmlns="">
          <p:pic>
            <p:nvPicPr>
              <p:cNvPr id="11272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13553" y="3478493"/>
                <a:ext cx="11994" cy="264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273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024313" y="3819526"/>
              <a:ext cx="12700" cy="23813"/>
            </p14:xfrm>
          </p:contentPart>
        </mc:Choice>
        <mc:Fallback xmlns="">
          <p:pic>
            <p:nvPicPr>
              <p:cNvPr id="11273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21410" y="3816640"/>
                <a:ext cx="18143" cy="292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859888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95FE9-5BF9-751A-FC51-B5FA5C6C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A715F-35B6-C217-7666-FD6A6EF36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1851C-6EA2-CBCC-98F7-F2ECAC9AF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83"/>
            <a:ext cx="8019535" cy="4116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1ED67-C8C9-8195-4E46-468A8EDD9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369" y="3766947"/>
            <a:ext cx="4780631" cy="307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2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OO Adapters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-1" y="1845734"/>
            <a:ext cx="1208063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The OO Adapters play the same role as their real world counter parts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200" dirty="0"/>
          </a:p>
          <a:p>
            <a:pPr>
              <a:buFont typeface="Wingdings" panose="05000000000000000000" pitchFamily="2" charset="2"/>
              <a:buChar char="q"/>
            </a:pPr>
            <a:endParaRPr lang="en-US" sz="32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They take an interface and adapt it to one that a client is expecting	</a:t>
            </a:r>
          </a:p>
        </p:txBody>
      </p:sp>
    </p:spTree>
    <p:extLst>
      <p:ext uri="{BB962C8B-B14F-4D97-AF65-F5344CB8AC3E}">
        <p14:creationId xmlns:p14="http://schemas.microsoft.com/office/powerpoint/2010/main" val="362437635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pattern is a </a:t>
            </a:r>
          </a:p>
          <a:p>
            <a:pPr lvl="1"/>
            <a:r>
              <a:rPr lang="en-US" sz="2800" dirty="0"/>
              <a:t>description of the problem and </a:t>
            </a:r>
          </a:p>
          <a:p>
            <a:pPr lvl="1"/>
            <a:r>
              <a:rPr lang="en-US" sz="2800" dirty="0"/>
              <a:t>the essence of its solution, </a:t>
            </a:r>
          </a:p>
          <a:p>
            <a:r>
              <a:rPr lang="en-US" sz="3200" dirty="0"/>
              <a:t>so that the solution may be reused in different settings. </a:t>
            </a:r>
          </a:p>
          <a:p>
            <a:endParaRPr lang="en-US" sz="3200" dirty="0"/>
          </a:p>
          <a:p>
            <a:r>
              <a:rPr lang="en-US" sz="3200" dirty="0"/>
              <a:t>The pattern is not a detailed specification.</a:t>
            </a:r>
          </a:p>
        </p:txBody>
      </p:sp>
    </p:spTree>
    <p:extLst>
      <p:ext uri="{BB962C8B-B14F-4D97-AF65-F5344CB8AC3E}">
        <p14:creationId xmlns:p14="http://schemas.microsoft.com/office/powerpoint/2010/main" val="2831795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258" y="761414"/>
            <a:ext cx="11748280" cy="5115820"/>
          </a:xfrm>
          <a:noFill/>
        </p:spPr>
      </p:pic>
    </p:spTree>
    <p:extLst>
      <p:ext uri="{BB962C8B-B14F-4D97-AF65-F5344CB8AC3E}">
        <p14:creationId xmlns:p14="http://schemas.microsoft.com/office/powerpoint/2010/main" val="89623404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424" y="383933"/>
            <a:ext cx="11579220" cy="5542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795679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Adapter</a:t>
            </a:r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4982" y="1737359"/>
            <a:ext cx="10117452" cy="5120641"/>
          </a:xfrm>
        </p:spPr>
      </p:pic>
    </p:spTree>
    <p:extLst>
      <p:ext uri="{BB962C8B-B14F-4D97-AF65-F5344CB8AC3E}">
        <p14:creationId xmlns:p14="http://schemas.microsoft.com/office/powerpoint/2010/main" val="376278783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76750"/>
            <a:ext cx="12192000" cy="5926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0" y="1845734"/>
            <a:ext cx="12192000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/>
              <a:t>An existing application computes the principal obtained from investing a given amount for a given number of years in a special type of investment, and we want to use this functionality. 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2400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/>
              <a:t>In doing </a:t>
            </a:r>
            <a:r>
              <a:rPr lang="en-US" sz="2400" b="1" dirty="0"/>
              <a:t>so </a:t>
            </a:r>
            <a:r>
              <a:rPr lang="en-US" sz="2400" dirty="0"/>
              <a:t>however we want to modify our own application as little as possible. 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2400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/>
              <a:t>We also want to be able to easily switch to alternate implementations of the required external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1215347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0756"/>
            <a:ext cx="10058400" cy="1450757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 l="19326" t="20596" r="19766" b="5691"/>
          <a:stretch>
            <a:fillRect/>
          </a:stretch>
        </p:blipFill>
        <p:spPr bwMode="auto">
          <a:xfrm>
            <a:off x="2429437" y="474785"/>
            <a:ext cx="9762564" cy="6383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86127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44" y="747346"/>
            <a:ext cx="8229600" cy="884054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 l="21669" t="27083" r="20351" b="25000"/>
          <a:stretch>
            <a:fillRect/>
          </a:stretch>
        </p:blipFill>
        <p:spPr bwMode="auto">
          <a:xfrm>
            <a:off x="2022614" y="1740876"/>
            <a:ext cx="9234216" cy="4624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87585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 l="19912" t="20596" r="19766" b="12195"/>
          <a:stretch>
            <a:fillRect/>
          </a:stretch>
        </p:blipFill>
        <p:spPr bwMode="auto">
          <a:xfrm>
            <a:off x="1046284" y="298939"/>
            <a:ext cx="10506807" cy="601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69452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2"/>
          <a:srcRect l="32031" t="36458" r="15625" b="16805"/>
          <a:stretch>
            <a:fillRect/>
          </a:stretch>
        </p:blipFill>
        <p:spPr bwMode="auto">
          <a:xfrm>
            <a:off x="1055077" y="87923"/>
            <a:ext cx="10454054" cy="617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764373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893298"/>
          </a:xfrm>
        </p:spPr>
        <p:txBody>
          <a:bodyPr/>
          <a:lstStyle/>
          <a:p>
            <a:r>
              <a:rPr lang="en-US" dirty="0"/>
              <a:t>Behavioral Patterns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787791"/>
            <a:ext cx="12192000" cy="5525085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457200" lvl="1" indent="-457200" algn="just">
              <a:buFont typeface="Wingdings" panose="05000000000000000000" pitchFamily="2" charset="2"/>
              <a:buChar char="Ø"/>
            </a:pPr>
            <a:r>
              <a:rPr lang="en-US" sz="4400" dirty="0"/>
              <a:t>C</a:t>
            </a:r>
            <a:r>
              <a:rPr lang="en-US" sz="2800" dirty="0"/>
              <a:t>haracterize the ways in which </a:t>
            </a:r>
            <a:r>
              <a:rPr lang="en-US" sz="2800" b="1" dirty="0"/>
              <a:t>classes</a:t>
            </a:r>
            <a:r>
              <a:rPr lang="en-US" sz="2800" dirty="0"/>
              <a:t> or </a:t>
            </a:r>
            <a:r>
              <a:rPr lang="en-US" sz="2800" b="1" dirty="0"/>
              <a:t>objects</a:t>
            </a:r>
            <a:r>
              <a:rPr lang="en-US" sz="2800" dirty="0"/>
              <a:t> </a:t>
            </a:r>
            <a:r>
              <a:rPr lang="en-US" sz="2800" b="1" dirty="0"/>
              <a:t>interact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distribute responsibility</a:t>
            </a:r>
            <a:r>
              <a:rPr lang="en-US" sz="2800" dirty="0"/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32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200" dirty="0"/>
              <a:t>Behavioral class patterns: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800" dirty="0"/>
              <a:t>use inheritance to describe algorithms and flow of control</a:t>
            </a:r>
          </a:p>
          <a:p>
            <a:pPr lvl="1" algn="just">
              <a:buFont typeface="Wingdings" panose="05000000000000000000" pitchFamily="2" charset="2"/>
              <a:buChar char="Ø"/>
            </a:pPr>
            <a:endParaRPr lang="en-US" sz="2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200" dirty="0"/>
              <a:t>Behavioral object patterns: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800" dirty="0"/>
              <a:t>describe how a group of objects cooperate to perform a task that no single object can carry out alone.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65770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</a:t>
            </a:r>
          </a:p>
        </p:txBody>
      </p:sp>
    </p:spTree>
    <p:extLst>
      <p:ext uri="{BB962C8B-B14F-4D97-AF65-F5344CB8AC3E}">
        <p14:creationId xmlns:p14="http://schemas.microsoft.com/office/powerpoint/2010/main" val="2288236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/>
              <a:t>Design patterns are:</a:t>
            </a:r>
          </a:p>
          <a:p>
            <a:pPr algn="just"/>
            <a:endParaRPr lang="en-US" sz="3200" dirty="0"/>
          </a:p>
          <a:p>
            <a:pPr lvl="1" algn="just"/>
            <a:r>
              <a:rPr lang="en-US" sz="2800" dirty="0"/>
              <a:t>Patterns and Pattern Languages are ways to describe best practices, good designs, and capture experience in a way that it is possible for others to reuse this experience.</a:t>
            </a:r>
          </a:p>
        </p:txBody>
      </p:sp>
    </p:spTree>
    <p:extLst>
      <p:ext uri="{BB962C8B-B14F-4D97-AF65-F5344CB8AC3E}">
        <p14:creationId xmlns:p14="http://schemas.microsoft.com/office/powerpoint/2010/main" val="21324345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06292" y="5004053"/>
            <a:ext cx="59791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b="1" spc="-5" dirty="0">
                <a:solidFill>
                  <a:srgbClr val="C00000"/>
                </a:solidFill>
                <a:latin typeface="Arial"/>
                <a:cs typeface="Arial"/>
              </a:rPr>
              <a:t>Observer Design</a:t>
            </a:r>
            <a:r>
              <a:rPr sz="40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C00000"/>
                </a:solidFill>
                <a:latin typeface="Arial"/>
                <a:cs typeface="Arial"/>
              </a:rPr>
              <a:t>Pattern</a:t>
            </a:r>
            <a:endParaRPr sz="4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06292" y="827314"/>
            <a:ext cx="5555632" cy="4061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4466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639" y="265105"/>
            <a:ext cx="8485251" cy="635000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>
                <a:solidFill>
                  <a:schemeClr val="tx1"/>
                </a:solidFill>
              </a:rPr>
              <a:t>Weather </a:t>
            </a:r>
            <a:r>
              <a:rPr sz="4000" spc="-5" dirty="0">
                <a:solidFill>
                  <a:schemeClr val="tx1"/>
                </a:solidFill>
              </a:rPr>
              <a:t>Monitoring</a:t>
            </a:r>
            <a:r>
              <a:rPr sz="4000" spc="-170" dirty="0">
                <a:solidFill>
                  <a:schemeClr val="tx1"/>
                </a:solidFill>
              </a:rPr>
              <a:t> </a:t>
            </a:r>
            <a:r>
              <a:rPr sz="4000" spc="-5" dirty="0">
                <a:solidFill>
                  <a:schemeClr val="tx1"/>
                </a:solidFill>
              </a:rPr>
              <a:t>Application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39340" y="1143000"/>
            <a:ext cx="914399" cy="1360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42922" y="2601850"/>
            <a:ext cx="216154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20" dirty="0">
                <a:solidFill>
                  <a:srgbClr val="333333"/>
                </a:solidFill>
                <a:latin typeface="Arial"/>
                <a:cs typeface="Arial"/>
              </a:rPr>
              <a:t>Temperature </a:t>
            </a: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sensor</a:t>
            </a:r>
            <a:r>
              <a:rPr sz="1400" spc="-8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device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91739" y="3200400"/>
            <a:ext cx="862584" cy="1143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84044" y="4441952"/>
            <a:ext cx="18783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Pressure sensor</a:t>
            </a:r>
            <a:r>
              <a:rPr sz="1400" spc="-1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device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72001" y="2452116"/>
            <a:ext cx="1935479" cy="1441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901946" y="3994784"/>
            <a:ext cx="12687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Weather</a:t>
            </a:r>
            <a:r>
              <a:rPr sz="1400" spc="-9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station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34961" y="1236725"/>
            <a:ext cx="3429000" cy="4572000"/>
          </a:xfrm>
          <a:custGeom>
            <a:avLst/>
            <a:gdLst/>
            <a:ahLst/>
            <a:cxnLst/>
            <a:rect l="l" t="t" r="r" b="b"/>
            <a:pathLst>
              <a:path w="3429000" h="4572000">
                <a:moveTo>
                  <a:pt x="0" y="4572000"/>
                </a:moveTo>
                <a:lnTo>
                  <a:pt x="3428999" y="4572000"/>
                </a:lnTo>
                <a:lnTo>
                  <a:pt x="3428999" y="0"/>
                </a:lnTo>
                <a:lnTo>
                  <a:pt x="0" y="0"/>
                </a:lnTo>
                <a:lnTo>
                  <a:pt x="0" y="457200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4961" y="1236725"/>
            <a:ext cx="3429000" cy="4572000"/>
          </a:xfrm>
          <a:custGeom>
            <a:avLst/>
            <a:gdLst/>
            <a:ahLst/>
            <a:cxnLst/>
            <a:rect l="l" t="t" r="r" b="b"/>
            <a:pathLst>
              <a:path w="3429000" h="4572000">
                <a:moveTo>
                  <a:pt x="0" y="4572000"/>
                </a:moveTo>
                <a:lnTo>
                  <a:pt x="3428999" y="4572000"/>
                </a:lnTo>
                <a:lnTo>
                  <a:pt x="3428999" y="0"/>
                </a:lnTo>
                <a:lnTo>
                  <a:pt x="0" y="0"/>
                </a:lnTo>
                <a:lnTo>
                  <a:pt x="0" y="4572000"/>
                </a:lnTo>
                <a:close/>
              </a:path>
            </a:pathLst>
          </a:custGeom>
          <a:ln w="2590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121398" y="4032885"/>
            <a:ext cx="10890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6705" marR="5080" indent="-294640">
              <a:spcBef>
                <a:spcPts val="100"/>
              </a:spcBef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Weather</a:t>
            </a:r>
            <a:r>
              <a:rPr sz="1400" spc="-10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data  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88885" y="3141472"/>
            <a:ext cx="584200" cy="684530"/>
          </a:xfrm>
          <a:custGeom>
            <a:avLst/>
            <a:gdLst/>
            <a:ahLst/>
            <a:cxnLst/>
            <a:rect l="l" t="t" r="r" b="b"/>
            <a:pathLst>
              <a:path w="584200" h="684529">
                <a:moveTo>
                  <a:pt x="0" y="0"/>
                </a:moveTo>
                <a:lnTo>
                  <a:pt x="0" y="611504"/>
                </a:lnTo>
                <a:lnTo>
                  <a:pt x="7708" y="628266"/>
                </a:lnTo>
                <a:lnTo>
                  <a:pt x="64121" y="657201"/>
                </a:lnTo>
                <a:lnTo>
                  <a:pt x="109319" y="668504"/>
                </a:lnTo>
                <a:lnTo>
                  <a:pt x="163507" y="677117"/>
                </a:lnTo>
                <a:lnTo>
                  <a:pt x="224934" y="682604"/>
                </a:lnTo>
                <a:lnTo>
                  <a:pt x="291846" y="684529"/>
                </a:lnTo>
                <a:lnTo>
                  <a:pt x="358757" y="682604"/>
                </a:lnTo>
                <a:lnTo>
                  <a:pt x="420184" y="677117"/>
                </a:lnTo>
                <a:lnTo>
                  <a:pt x="474372" y="668504"/>
                </a:lnTo>
                <a:lnTo>
                  <a:pt x="519570" y="657201"/>
                </a:lnTo>
                <a:lnTo>
                  <a:pt x="575983" y="628266"/>
                </a:lnTo>
                <a:lnTo>
                  <a:pt x="583691" y="611504"/>
                </a:lnTo>
                <a:lnTo>
                  <a:pt x="583691" y="73025"/>
                </a:lnTo>
                <a:lnTo>
                  <a:pt x="291846" y="73025"/>
                </a:lnTo>
                <a:lnTo>
                  <a:pt x="224934" y="71099"/>
                </a:lnTo>
                <a:lnTo>
                  <a:pt x="163507" y="65612"/>
                </a:lnTo>
                <a:lnTo>
                  <a:pt x="109319" y="56999"/>
                </a:lnTo>
                <a:lnTo>
                  <a:pt x="64121" y="45696"/>
                </a:lnTo>
                <a:lnTo>
                  <a:pt x="7708" y="16761"/>
                </a:lnTo>
                <a:lnTo>
                  <a:pt x="0" y="0"/>
                </a:lnTo>
                <a:close/>
              </a:path>
              <a:path w="584200" h="684529">
                <a:moveTo>
                  <a:pt x="583691" y="0"/>
                </a:moveTo>
                <a:lnTo>
                  <a:pt x="554025" y="32138"/>
                </a:lnTo>
                <a:lnTo>
                  <a:pt x="474372" y="56999"/>
                </a:lnTo>
                <a:lnTo>
                  <a:pt x="420184" y="65612"/>
                </a:lnTo>
                <a:lnTo>
                  <a:pt x="358757" y="71099"/>
                </a:lnTo>
                <a:lnTo>
                  <a:pt x="291846" y="73025"/>
                </a:lnTo>
                <a:lnTo>
                  <a:pt x="583691" y="73025"/>
                </a:lnTo>
                <a:lnTo>
                  <a:pt x="583691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88885" y="3068573"/>
            <a:ext cx="584200" cy="146050"/>
          </a:xfrm>
          <a:custGeom>
            <a:avLst/>
            <a:gdLst/>
            <a:ahLst/>
            <a:cxnLst/>
            <a:rect l="l" t="t" r="r" b="b"/>
            <a:pathLst>
              <a:path w="584200" h="146050">
                <a:moveTo>
                  <a:pt x="291846" y="0"/>
                </a:moveTo>
                <a:lnTo>
                  <a:pt x="224934" y="1925"/>
                </a:lnTo>
                <a:lnTo>
                  <a:pt x="163507" y="7409"/>
                </a:lnTo>
                <a:lnTo>
                  <a:pt x="109319" y="16015"/>
                </a:lnTo>
                <a:lnTo>
                  <a:pt x="64121" y="27304"/>
                </a:lnTo>
                <a:lnTo>
                  <a:pt x="7708" y="56183"/>
                </a:lnTo>
                <a:lnTo>
                  <a:pt x="0" y="72898"/>
                </a:lnTo>
                <a:lnTo>
                  <a:pt x="7708" y="89659"/>
                </a:lnTo>
                <a:lnTo>
                  <a:pt x="64121" y="118594"/>
                </a:lnTo>
                <a:lnTo>
                  <a:pt x="109319" y="129897"/>
                </a:lnTo>
                <a:lnTo>
                  <a:pt x="163507" y="138510"/>
                </a:lnTo>
                <a:lnTo>
                  <a:pt x="224934" y="143997"/>
                </a:lnTo>
                <a:lnTo>
                  <a:pt x="291846" y="145923"/>
                </a:lnTo>
                <a:lnTo>
                  <a:pt x="358757" y="143997"/>
                </a:lnTo>
                <a:lnTo>
                  <a:pt x="420184" y="138510"/>
                </a:lnTo>
                <a:lnTo>
                  <a:pt x="474372" y="129897"/>
                </a:lnTo>
                <a:lnTo>
                  <a:pt x="519570" y="118594"/>
                </a:lnTo>
                <a:lnTo>
                  <a:pt x="575983" y="89659"/>
                </a:lnTo>
                <a:lnTo>
                  <a:pt x="583691" y="72898"/>
                </a:lnTo>
                <a:lnTo>
                  <a:pt x="575983" y="56183"/>
                </a:lnTo>
                <a:lnTo>
                  <a:pt x="519570" y="27304"/>
                </a:lnTo>
                <a:lnTo>
                  <a:pt x="474372" y="16015"/>
                </a:lnTo>
                <a:lnTo>
                  <a:pt x="420184" y="7409"/>
                </a:lnTo>
                <a:lnTo>
                  <a:pt x="358757" y="1925"/>
                </a:lnTo>
                <a:lnTo>
                  <a:pt x="291846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88885" y="3068573"/>
            <a:ext cx="584200" cy="146050"/>
          </a:xfrm>
          <a:custGeom>
            <a:avLst/>
            <a:gdLst/>
            <a:ahLst/>
            <a:cxnLst/>
            <a:rect l="l" t="t" r="r" b="b"/>
            <a:pathLst>
              <a:path w="584200" h="146050">
                <a:moveTo>
                  <a:pt x="583691" y="72898"/>
                </a:moveTo>
                <a:lnTo>
                  <a:pt x="554025" y="105036"/>
                </a:lnTo>
                <a:lnTo>
                  <a:pt x="474372" y="129897"/>
                </a:lnTo>
                <a:lnTo>
                  <a:pt x="420184" y="138510"/>
                </a:lnTo>
                <a:lnTo>
                  <a:pt x="358757" y="143997"/>
                </a:lnTo>
                <a:lnTo>
                  <a:pt x="291846" y="145923"/>
                </a:lnTo>
                <a:lnTo>
                  <a:pt x="224934" y="143997"/>
                </a:lnTo>
                <a:lnTo>
                  <a:pt x="163507" y="138510"/>
                </a:lnTo>
                <a:lnTo>
                  <a:pt x="109319" y="129897"/>
                </a:lnTo>
                <a:lnTo>
                  <a:pt x="64121" y="118594"/>
                </a:lnTo>
                <a:lnTo>
                  <a:pt x="7708" y="89659"/>
                </a:lnTo>
                <a:lnTo>
                  <a:pt x="0" y="72898"/>
                </a:lnTo>
                <a:lnTo>
                  <a:pt x="7708" y="56183"/>
                </a:lnTo>
                <a:lnTo>
                  <a:pt x="64121" y="27304"/>
                </a:lnTo>
                <a:lnTo>
                  <a:pt x="109319" y="16015"/>
                </a:lnTo>
                <a:lnTo>
                  <a:pt x="163507" y="7409"/>
                </a:lnTo>
                <a:lnTo>
                  <a:pt x="224934" y="1925"/>
                </a:lnTo>
                <a:lnTo>
                  <a:pt x="291846" y="0"/>
                </a:lnTo>
                <a:lnTo>
                  <a:pt x="358757" y="1925"/>
                </a:lnTo>
                <a:lnTo>
                  <a:pt x="420184" y="7409"/>
                </a:lnTo>
                <a:lnTo>
                  <a:pt x="474372" y="16015"/>
                </a:lnTo>
                <a:lnTo>
                  <a:pt x="519570" y="27304"/>
                </a:lnTo>
                <a:lnTo>
                  <a:pt x="575983" y="56183"/>
                </a:lnTo>
                <a:lnTo>
                  <a:pt x="583691" y="7289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88885" y="3141472"/>
            <a:ext cx="584200" cy="684530"/>
          </a:xfrm>
          <a:custGeom>
            <a:avLst/>
            <a:gdLst/>
            <a:ahLst/>
            <a:cxnLst/>
            <a:rect l="l" t="t" r="r" b="b"/>
            <a:pathLst>
              <a:path w="584200" h="684529">
                <a:moveTo>
                  <a:pt x="583691" y="0"/>
                </a:moveTo>
                <a:lnTo>
                  <a:pt x="583691" y="611504"/>
                </a:lnTo>
                <a:lnTo>
                  <a:pt x="575983" y="628266"/>
                </a:lnTo>
                <a:lnTo>
                  <a:pt x="519570" y="657201"/>
                </a:lnTo>
                <a:lnTo>
                  <a:pt x="474372" y="668504"/>
                </a:lnTo>
                <a:lnTo>
                  <a:pt x="420184" y="677117"/>
                </a:lnTo>
                <a:lnTo>
                  <a:pt x="358757" y="682604"/>
                </a:lnTo>
                <a:lnTo>
                  <a:pt x="291846" y="684529"/>
                </a:lnTo>
                <a:lnTo>
                  <a:pt x="224934" y="682604"/>
                </a:lnTo>
                <a:lnTo>
                  <a:pt x="163507" y="677117"/>
                </a:lnTo>
                <a:lnTo>
                  <a:pt x="109319" y="668504"/>
                </a:lnTo>
                <a:lnTo>
                  <a:pt x="64121" y="657201"/>
                </a:lnTo>
                <a:lnTo>
                  <a:pt x="7708" y="628266"/>
                </a:lnTo>
                <a:lnTo>
                  <a:pt x="0" y="611504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73873" y="3283458"/>
            <a:ext cx="585470" cy="684530"/>
          </a:xfrm>
          <a:custGeom>
            <a:avLst/>
            <a:gdLst/>
            <a:ahLst/>
            <a:cxnLst/>
            <a:rect l="l" t="t" r="r" b="b"/>
            <a:pathLst>
              <a:path w="585470" h="684529">
                <a:moveTo>
                  <a:pt x="0" y="0"/>
                </a:moveTo>
                <a:lnTo>
                  <a:pt x="0" y="611123"/>
                </a:lnTo>
                <a:lnTo>
                  <a:pt x="7731" y="627892"/>
                </a:lnTo>
                <a:lnTo>
                  <a:pt x="64301" y="656870"/>
                </a:lnTo>
                <a:lnTo>
                  <a:pt x="109621" y="668200"/>
                </a:lnTo>
                <a:lnTo>
                  <a:pt x="163952" y="676838"/>
                </a:lnTo>
                <a:lnTo>
                  <a:pt x="225534" y="682343"/>
                </a:lnTo>
                <a:lnTo>
                  <a:pt x="292608" y="684275"/>
                </a:lnTo>
                <a:lnTo>
                  <a:pt x="359681" y="682343"/>
                </a:lnTo>
                <a:lnTo>
                  <a:pt x="421263" y="676838"/>
                </a:lnTo>
                <a:lnTo>
                  <a:pt x="475594" y="668200"/>
                </a:lnTo>
                <a:lnTo>
                  <a:pt x="520914" y="656870"/>
                </a:lnTo>
                <a:lnTo>
                  <a:pt x="577484" y="627892"/>
                </a:lnTo>
                <a:lnTo>
                  <a:pt x="585215" y="611123"/>
                </a:lnTo>
                <a:lnTo>
                  <a:pt x="585215" y="73151"/>
                </a:lnTo>
                <a:lnTo>
                  <a:pt x="292608" y="73151"/>
                </a:lnTo>
                <a:lnTo>
                  <a:pt x="225534" y="71219"/>
                </a:lnTo>
                <a:lnTo>
                  <a:pt x="163952" y="65714"/>
                </a:lnTo>
                <a:lnTo>
                  <a:pt x="109621" y="57076"/>
                </a:lnTo>
                <a:lnTo>
                  <a:pt x="64301" y="45746"/>
                </a:lnTo>
                <a:lnTo>
                  <a:pt x="7731" y="16768"/>
                </a:lnTo>
                <a:lnTo>
                  <a:pt x="0" y="0"/>
                </a:lnTo>
                <a:close/>
              </a:path>
              <a:path w="585470" h="684529">
                <a:moveTo>
                  <a:pt x="585215" y="0"/>
                </a:moveTo>
                <a:lnTo>
                  <a:pt x="555464" y="32163"/>
                </a:lnTo>
                <a:lnTo>
                  <a:pt x="475594" y="57076"/>
                </a:lnTo>
                <a:lnTo>
                  <a:pt x="421263" y="65714"/>
                </a:lnTo>
                <a:lnTo>
                  <a:pt x="359681" y="71219"/>
                </a:lnTo>
                <a:lnTo>
                  <a:pt x="292608" y="73151"/>
                </a:lnTo>
                <a:lnTo>
                  <a:pt x="585215" y="73151"/>
                </a:lnTo>
                <a:lnTo>
                  <a:pt x="585215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73873" y="3210306"/>
            <a:ext cx="585470" cy="146685"/>
          </a:xfrm>
          <a:custGeom>
            <a:avLst/>
            <a:gdLst/>
            <a:ahLst/>
            <a:cxnLst/>
            <a:rect l="l" t="t" r="r" b="b"/>
            <a:pathLst>
              <a:path w="585470" h="146685">
                <a:moveTo>
                  <a:pt x="292608" y="0"/>
                </a:moveTo>
                <a:lnTo>
                  <a:pt x="225534" y="1932"/>
                </a:lnTo>
                <a:lnTo>
                  <a:pt x="163952" y="7437"/>
                </a:lnTo>
                <a:lnTo>
                  <a:pt x="109621" y="16075"/>
                </a:lnTo>
                <a:lnTo>
                  <a:pt x="64301" y="27405"/>
                </a:lnTo>
                <a:lnTo>
                  <a:pt x="7731" y="56383"/>
                </a:lnTo>
                <a:lnTo>
                  <a:pt x="0" y="73152"/>
                </a:lnTo>
                <a:lnTo>
                  <a:pt x="7731" y="89920"/>
                </a:lnTo>
                <a:lnTo>
                  <a:pt x="64301" y="118898"/>
                </a:lnTo>
                <a:lnTo>
                  <a:pt x="109621" y="130228"/>
                </a:lnTo>
                <a:lnTo>
                  <a:pt x="163952" y="138866"/>
                </a:lnTo>
                <a:lnTo>
                  <a:pt x="225534" y="144371"/>
                </a:lnTo>
                <a:lnTo>
                  <a:pt x="292608" y="146304"/>
                </a:lnTo>
                <a:lnTo>
                  <a:pt x="359681" y="144371"/>
                </a:lnTo>
                <a:lnTo>
                  <a:pt x="421263" y="138866"/>
                </a:lnTo>
                <a:lnTo>
                  <a:pt x="475594" y="130228"/>
                </a:lnTo>
                <a:lnTo>
                  <a:pt x="520914" y="118898"/>
                </a:lnTo>
                <a:lnTo>
                  <a:pt x="577484" y="89920"/>
                </a:lnTo>
                <a:lnTo>
                  <a:pt x="585215" y="73152"/>
                </a:lnTo>
                <a:lnTo>
                  <a:pt x="577484" y="56383"/>
                </a:lnTo>
                <a:lnTo>
                  <a:pt x="520914" y="27405"/>
                </a:lnTo>
                <a:lnTo>
                  <a:pt x="475594" y="16075"/>
                </a:lnTo>
                <a:lnTo>
                  <a:pt x="421263" y="7437"/>
                </a:lnTo>
                <a:lnTo>
                  <a:pt x="359681" y="1932"/>
                </a:lnTo>
                <a:lnTo>
                  <a:pt x="292608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73873" y="3210306"/>
            <a:ext cx="585470" cy="146685"/>
          </a:xfrm>
          <a:custGeom>
            <a:avLst/>
            <a:gdLst/>
            <a:ahLst/>
            <a:cxnLst/>
            <a:rect l="l" t="t" r="r" b="b"/>
            <a:pathLst>
              <a:path w="585470" h="146685">
                <a:moveTo>
                  <a:pt x="585215" y="73152"/>
                </a:moveTo>
                <a:lnTo>
                  <a:pt x="555464" y="105315"/>
                </a:lnTo>
                <a:lnTo>
                  <a:pt x="475594" y="130228"/>
                </a:lnTo>
                <a:lnTo>
                  <a:pt x="421263" y="138866"/>
                </a:lnTo>
                <a:lnTo>
                  <a:pt x="359681" y="144371"/>
                </a:lnTo>
                <a:lnTo>
                  <a:pt x="292608" y="146304"/>
                </a:lnTo>
                <a:lnTo>
                  <a:pt x="225534" y="144371"/>
                </a:lnTo>
                <a:lnTo>
                  <a:pt x="163952" y="138866"/>
                </a:lnTo>
                <a:lnTo>
                  <a:pt x="109621" y="130228"/>
                </a:lnTo>
                <a:lnTo>
                  <a:pt x="64301" y="118898"/>
                </a:lnTo>
                <a:lnTo>
                  <a:pt x="7731" y="89920"/>
                </a:lnTo>
                <a:lnTo>
                  <a:pt x="0" y="73152"/>
                </a:lnTo>
                <a:lnTo>
                  <a:pt x="7731" y="56383"/>
                </a:lnTo>
                <a:lnTo>
                  <a:pt x="64301" y="27405"/>
                </a:lnTo>
                <a:lnTo>
                  <a:pt x="109621" y="16075"/>
                </a:lnTo>
                <a:lnTo>
                  <a:pt x="163952" y="7437"/>
                </a:lnTo>
                <a:lnTo>
                  <a:pt x="225534" y="1932"/>
                </a:lnTo>
                <a:lnTo>
                  <a:pt x="292608" y="0"/>
                </a:lnTo>
                <a:lnTo>
                  <a:pt x="359681" y="1932"/>
                </a:lnTo>
                <a:lnTo>
                  <a:pt x="421263" y="7437"/>
                </a:lnTo>
                <a:lnTo>
                  <a:pt x="475594" y="16075"/>
                </a:lnTo>
                <a:lnTo>
                  <a:pt x="520914" y="27405"/>
                </a:lnTo>
                <a:lnTo>
                  <a:pt x="577484" y="56383"/>
                </a:lnTo>
                <a:lnTo>
                  <a:pt x="585215" y="7315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73873" y="3283458"/>
            <a:ext cx="585470" cy="684530"/>
          </a:xfrm>
          <a:custGeom>
            <a:avLst/>
            <a:gdLst/>
            <a:ahLst/>
            <a:cxnLst/>
            <a:rect l="l" t="t" r="r" b="b"/>
            <a:pathLst>
              <a:path w="585470" h="684529">
                <a:moveTo>
                  <a:pt x="585215" y="0"/>
                </a:moveTo>
                <a:lnTo>
                  <a:pt x="585215" y="611123"/>
                </a:lnTo>
                <a:lnTo>
                  <a:pt x="577484" y="627892"/>
                </a:lnTo>
                <a:lnTo>
                  <a:pt x="520914" y="656870"/>
                </a:lnTo>
                <a:lnTo>
                  <a:pt x="475594" y="668200"/>
                </a:lnTo>
                <a:lnTo>
                  <a:pt x="421263" y="676838"/>
                </a:lnTo>
                <a:lnTo>
                  <a:pt x="359681" y="682343"/>
                </a:lnTo>
                <a:lnTo>
                  <a:pt x="292608" y="684275"/>
                </a:lnTo>
                <a:lnTo>
                  <a:pt x="225534" y="682343"/>
                </a:lnTo>
                <a:lnTo>
                  <a:pt x="163952" y="676838"/>
                </a:lnTo>
                <a:lnTo>
                  <a:pt x="109621" y="668200"/>
                </a:lnTo>
                <a:lnTo>
                  <a:pt x="64301" y="656870"/>
                </a:lnTo>
                <a:lnTo>
                  <a:pt x="7731" y="627892"/>
                </a:lnTo>
                <a:lnTo>
                  <a:pt x="0" y="611123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642732" y="2538477"/>
            <a:ext cx="13760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Weather</a:t>
            </a:r>
            <a:r>
              <a:rPr sz="1400" spc="-10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forecast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927593" y="1629155"/>
            <a:ext cx="787907" cy="8823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29117" y="3067812"/>
            <a:ext cx="787907" cy="8808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614410" y="3977132"/>
            <a:ext cx="14674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Current</a:t>
            </a:r>
            <a:r>
              <a:rPr sz="1400" spc="-10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conditions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927593" y="4527803"/>
            <a:ext cx="787907" cy="880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654288" y="5437428"/>
            <a:ext cx="14262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Weather</a:t>
            </a:r>
            <a:r>
              <a:rPr sz="1400" spc="-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statistics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86912" y="2109851"/>
            <a:ext cx="1010285" cy="556260"/>
          </a:xfrm>
          <a:custGeom>
            <a:avLst/>
            <a:gdLst/>
            <a:ahLst/>
            <a:cxnLst/>
            <a:rect l="l" t="t" r="r" b="b"/>
            <a:pathLst>
              <a:path w="1010285" h="556260">
                <a:moveTo>
                  <a:pt x="908983" y="521252"/>
                </a:moveTo>
                <a:lnTo>
                  <a:pt x="892301" y="552196"/>
                </a:lnTo>
                <a:lnTo>
                  <a:pt x="1009776" y="555878"/>
                </a:lnTo>
                <a:lnTo>
                  <a:pt x="991326" y="529589"/>
                </a:lnTo>
                <a:lnTo>
                  <a:pt x="924432" y="529589"/>
                </a:lnTo>
                <a:lnTo>
                  <a:pt x="908983" y="521252"/>
                </a:lnTo>
                <a:close/>
              </a:path>
              <a:path w="1010285" h="556260">
                <a:moveTo>
                  <a:pt x="925619" y="490392"/>
                </a:moveTo>
                <a:lnTo>
                  <a:pt x="908983" y="521252"/>
                </a:lnTo>
                <a:lnTo>
                  <a:pt x="924432" y="529589"/>
                </a:lnTo>
                <a:lnTo>
                  <a:pt x="941069" y="498728"/>
                </a:lnTo>
                <a:lnTo>
                  <a:pt x="925619" y="490392"/>
                </a:lnTo>
                <a:close/>
              </a:path>
              <a:path w="1010285" h="556260">
                <a:moveTo>
                  <a:pt x="942213" y="459613"/>
                </a:moveTo>
                <a:lnTo>
                  <a:pt x="925619" y="490392"/>
                </a:lnTo>
                <a:lnTo>
                  <a:pt x="941069" y="498728"/>
                </a:lnTo>
                <a:lnTo>
                  <a:pt x="924432" y="529589"/>
                </a:lnTo>
                <a:lnTo>
                  <a:pt x="991326" y="529589"/>
                </a:lnTo>
                <a:lnTo>
                  <a:pt x="942213" y="459613"/>
                </a:lnTo>
                <a:close/>
              </a:path>
              <a:path w="1010285" h="556260">
                <a:moveTo>
                  <a:pt x="16763" y="0"/>
                </a:moveTo>
                <a:lnTo>
                  <a:pt x="0" y="30734"/>
                </a:lnTo>
                <a:lnTo>
                  <a:pt x="908983" y="521252"/>
                </a:lnTo>
                <a:lnTo>
                  <a:pt x="925619" y="490392"/>
                </a:lnTo>
                <a:lnTo>
                  <a:pt x="1676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993798" y="5915355"/>
            <a:ext cx="185991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Humidity </a:t>
            </a: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sensor</a:t>
            </a:r>
            <a:r>
              <a:rPr sz="1400" spc="-8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device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339339" y="5009388"/>
            <a:ext cx="1136904" cy="8808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68117" y="3353561"/>
            <a:ext cx="1029335" cy="612140"/>
          </a:xfrm>
          <a:custGeom>
            <a:avLst/>
            <a:gdLst/>
            <a:ahLst/>
            <a:cxnLst/>
            <a:rect l="l" t="t" r="r" b="b"/>
            <a:pathLst>
              <a:path w="1029335" h="612139">
                <a:moveTo>
                  <a:pt x="929140" y="37915"/>
                </a:moveTo>
                <a:lnTo>
                  <a:pt x="0" y="581279"/>
                </a:lnTo>
                <a:lnTo>
                  <a:pt x="17779" y="611632"/>
                </a:lnTo>
                <a:lnTo>
                  <a:pt x="946858" y="68180"/>
                </a:lnTo>
                <a:lnTo>
                  <a:pt x="929140" y="37915"/>
                </a:lnTo>
                <a:close/>
              </a:path>
              <a:path w="1029335" h="612139">
                <a:moveTo>
                  <a:pt x="1009838" y="29083"/>
                </a:moveTo>
                <a:lnTo>
                  <a:pt x="944244" y="29083"/>
                </a:lnTo>
                <a:lnTo>
                  <a:pt x="962025" y="59309"/>
                </a:lnTo>
                <a:lnTo>
                  <a:pt x="946858" y="68180"/>
                </a:lnTo>
                <a:lnTo>
                  <a:pt x="964564" y="98425"/>
                </a:lnTo>
                <a:lnTo>
                  <a:pt x="1009838" y="29083"/>
                </a:lnTo>
                <a:close/>
              </a:path>
              <a:path w="1029335" h="612139">
                <a:moveTo>
                  <a:pt x="944244" y="29083"/>
                </a:moveTo>
                <a:lnTo>
                  <a:pt x="929140" y="37915"/>
                </a:lnTo>
                <a:lnTo>
                  <a:pt x="946858" y="68180"/>
                </a:lnTo>
                <a:lnTo>
                  <a:pt x="962025" y="59309"/>
                </a:lnTo>
                <a:lnTo>
                  <a:pt x="944244" y="29083"/>
                </a:lnTo>
                <a:close/>
              </a:path>
              <a:path w="1029335" h="612139">
                <a:moveTo>
                  <a:pt x="1028826" y="0"/>
                </a:moveTo>
                <a:lnTo>
                  <a:pt x="911478" y="7747"/>
                </a:lnTo>
                <a:lnTo>
                  <a:pt x="929140" y="37915"/>
                </a:lnTo>
                <a:lnTo>
                  <a:pt x="944244" y="29083"/>
                </a:lnTo>
                <a:lnTo>
                  <a:pt x="1009838" y="29083"/>
                </a:lnTo>
                <a:lnTo>
                  <a:pt x="102882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30548" y="4406647"/>
            <a:ext cx="1427480" cy="1170305"/>
          </a:xfrm>
          <a:custGeom>
            <a:avLst/>
            <a:gdLst/>
            <a:ahLst/>
            <a:cxnLst/>
            <a:rect l="l" t="t" r="r" b="b"/>
            <a:pathLst>
              <a:path w="1427479" h="1170304">
                <a:moveTo>
                  <a:pt x="1334915" y="52990"/>
                </a:moveTo>
                <a:lnTo>
                  <a:pt x="0" y="1142999"/>
                </a:lnTo>
                <a:lnTo>
                  <a:pt x="22098" y="1170177"/>
                </a:lnTo>
                <a:lnTo>
                  <a:pt x="1357023" y="80035"/>
                </a:lnTo>
                <a:lnTo>
                  <a:pt x="1334915" y="52990"/>
                </a:lnTo>
                <a:close/>
              </a:path>
              <a:path w="1427479" h="1170304">
                <a:moveTo>
                  <a:pt x="1408610" y="41909"/>
                </a:moveTo>
                <a:lnTo>
                  <a:pt x="1348486" y="41909"/>
                </a:lnTo>
                <a:lnTo>
                  <a:pt x="1370584" y="68960"/>
                </a:lnTo>
                <a:lnTo>
                  <a:pt x="1357023" y="80035"/>
                </a:lnTo>
                <a:lnTo>
                  <a:pt x="1379220" y="107187"/>
                </a:lnTo>
                <a:lnTo>
                  <a:pt x="1408610" y="41909"/>
                </a:lnTo>
                <a:close/>
              </a:path>
              <a:path w="1427479" h="1170304">
                <a:moveTo>
                  <a:pt x="1348486" y="41909"/>
                </a:moveTo>
                <a:lnTo>
                  <a:pt x="1334915" y="52990"/>
                </a:lnTo>
                <a:lnTo>
                  <a:pt x="1357023" y="80035"/>
                </a:lnTo>
                <a:lnTo>
                  <a:pt x="1370584" y="68960"/>
                </a:lnTo>
                <a:lnTo>
                  <a:pt x="1348486" y="41909"/>
                </a:lnTo>
                <a:close/>
              </a:path>
              <a:path w="1427479" h="1170304">
                <a:moveTo>
                  <a:pt x="1427479" y="0"/>
                </a:moveTo>
                <a:lnTo>
                  <a:pt x="1312672" y="25780"/>
                </a:lnTo>
                <a:lnTo>
                  <a:pt x="1334915" y="52990"/>
                </a:lnTo>
                <a:lnTo>
                  <a:pt x="1348486" y="41909"/>
                </a:lnTo>
                <a:lnTo>
                  <a:pt x="1408610" y="41909"/>
                </a:lnTo>
                <a:lnTo>
                  <a:pt x="14274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55030" y="1891410"/>
            <a:ext cx="1471295" cy="1074420"/>
          </a:xfrm>
          <a:custGeom>
            <a:avLst/>
            <a:gdLst/>
            <a:ahLst/>
            <a:cxnLst/>
            <a:rect l="l" t="t" r="r" b="b"/>
            <a:pathLst>
              <a:path w="1471295" h="1074420">
                <a:moveTo>
                  <a:pt x="1072685" y="35051"/>
                </a:moveTo>
                <a:lnTo>
                  <a:pt x="957453" y="35051"/>
                </a:lnTo>
                <a:lnTo>
                  <a:pt x="971042" y="35687"/>
                </a:lnTo>
                <a:lnTo>
                  <a:pt x="983742" y="37084"/>
                </a:lnTo>
                <a:lnTo>
                  <a:pt x="1037844" y="55244"/>
                </a:lnTo>
                <a:lnTo>
                  <a:pt x="1077595" y="80644"/>
                </a:lnTo>
                <a:lnTo>
                  <a:pt x="1114679" y="113918"/>
                </a:lnTo>
                <a:lnTo>
                  <a:pt x="1149350" y="154686"/>
                </a:lnTo>
                <a:lnTo>
                  <a:pt x="1181735" y="202437"/>
                </a:lnTo>
                <a:lnTo>
                  <a:pt x="1211961" y="256666"/>
                </a:lnTo>
                <a:lnTo>
                  <a:pt x="1239901" y="316611"/>
                </a:lnTo>
                <a:lnTo>
                  <a:pt x="1265936" y="382142"/>
                </a:lnTo>
                <a:lnTo>
                  <a:pt x="1290320" y="452247"/>
                </a:lnTo>
                <a:lnTo>
                  <a:pt x="1301877" y="488950"/>
                </a:lnTo>
                <a:lnTo>
                  <a:pt x="1313053" y="526541"/>
                </a:lnTo>
                <a:lnTo>
                  <a:pt x="1323848" y="565276"/>
                </a:lnTo>
                <a:lnTo>
                  <a:pt x="1334389" y="604647"/>
                </a:lnTo>
                <a:lnTo>
                  <a:pt x="1344549" y="644905"/>
                </a:lnTo>
                <a:lnTo>
                  <a:pt x="1354582" y="685673"/>
                </a:lnTo>
                <a:lnTo>
                  <a:pt x="1364361" y="727201"/>
                </a:lnTo>
                <a:lnTo>
                  <a:pt x="1383157" y="811911"/>
                </a:lnTo>
                <a:lnTo>
                  <a:pt x="1401318" y="898271"/>
                </a:lnTo>
                <a:lnTo>
                  <a:pt x="1419098" y="985774"/>
                </a:lnTo>
                <a:lnTo>
                  <a:pt x="1436751" y="1073912"/>
                </a:lnTo>
                <a:lnTo>
                  <a:pt x="1471041" y="1067053"/>
                </a:lnTo>
                <a:lnTo>
                  <a:pt x="1453515" y="978915"/>
                </a:lnTo>
                <a:lnTo>
                  <a:pt x="1435735" y="891286"/>
                </a:lnTo>
                <a:lnTo>
                  <a:pt x="1417447" y="804672"/>
                </a:lnTo>
                <a:lnTo>
                  <a:pt x="1398524" y="719581"/>
                </a:lnTo>
                <a:lnTo>
                  <a:pt x="1388618" y="677672"/>
                </a:lnTo>
                <a:lnTo>
                  <a:pt x="1378585" y="636524"/>
                </a:lnTo>
                <a:lnTo>
                  <a:pt x="1368425" y="596011"/>
                </a:lnTo>
                <a:lnTo>
                  <a:pt x="1357757" y="556133"/>
                </a:lnTo>
                <a:lnTo>
                  <a:pt x="1346708" y="517143"/>
                </a:lnTo>
                <a:lnTo>
                  <a:pt x="1335405" y="478916"/>
                </a:lnTo>
                <a:lnTo>
                  <a:pt x="1323721" y="441705"/>
                </a:lnTo>
                <a:lnTo>
                  <a:pt x="1311529" y="405511"/>
                </a:lnTo>
                <a:lnTo>
                  <a:pt x="1285875" y="336168"/>
                </a:lnTo>
                <a:lnTo>
                  <a:pt x="1258189" y="271652"/>
                </a:lnTo>
                <a:lnTo>
                  <a:pt x="1227963" y="212216"/>
                </a:lnTo>
                <a:lnTo>
                  <a:pt x="1195324" y="158750"/>
                </a:lnTo>
                <a:lnTo>
                  <a:pt x="1159764" y="111505"/>
                </a:lnTo>
                <a:lnTo>
                  <a:pt x="1120775" y="71119"/>
                </a:lnTo>
                <a:lnTo>
                  <a:pt x="1078230" y="38353"/>
                </a:lnTo>
                <a:lnTo>
                  <a:pt x="1072685" y="35051"/>
                </a:lnTo>
                <a:close/>
              </a:path>
              <a:path w="1471295" h="1074420">
                <a:moveTo>
                  <a:pt x="58166" y="369824"/>
                </a:moveTo>
                <a:lnTo>
                  <a:pt x="0" y="472059"/>
                </a:lnTo>
                <a:lnTo>
                  <a:pt x="116586" y="457326"/>
                </a:lnTo>
                <a:lnTo>
                  <a:pt x="103697" y="438023"/>
                </a:lnTo>
                <a:lnTo>
                  <a:pt x="82550" y="438023"/>
                </a:lnTo>
                <a:lnTo>
                  <a:pt x="63246" y="408686"/>
                </a:lnTo>
                <a:lnTo>
                  <a:pt x="77740" y="399142"/>
                </a:lnTo>
                <a:lnTo>
                  <a:pt x="58166" y="369824"/>
                </a:lnTo>
                <a:close/>
              </a:path>
              <a:path w="1471295" h="1074420">
                <a:moveTo>
                  <a:pt x="77740" y="399142"/>
                </a:moveTo>
                <a:lnTo>
                  <a:pt x="63246" y="408686"/>
                </a:lnTo>
                <a:lnTo>
                  <a:pt x="82550" y="438023"/>
                </a:lnTo>
                <a:lnTo>
                  <a:pt x="97229" y="428334"/>
                </a:lnTo>
                <a:lnTo>
                  <a:pt x="77740" y="399142"/>
                </a:lnTo>
                <a:close/>
              </a:path>
              <a:path w="1471295" h="1074420">
                <a:moveTo>
                  <a:pt x="97229" y="428334"/>
                </a:moveTo>
                <a:lnTo>
                  <a:pt x="82550" y="438023"/>
                </a:lnTo>
                <a:lnTo>
                  <a:pt x="103697" y="438023"/>
                </a:lnTo>
                <a:lnTo>
                  <a:pt x="97229" y="428334"/>
                </a:lnTo>
                <a:close/>
              </a:path>
              <a:path w="1471295" h="1074420">
                <a:moveTo>
                  <a:pt x="959358" y="0"/>
                </a:moveTo>
                <a:lnTo>
                  <a:pt x="909066" y="2666"/>
                </a:lnTo>
                <a:lnTo>
                  <a:pt x="854710" y="11937"/>
                </a:lnTo>
                <a:lnTo>
                  <a:pt x="816610" y="21462"/>
                </a:lnTo>
                <a:lnTo>
                  <a:pt x="756666" y="40004"/>
                </a:lnTo>
                <a:lnTo>
                  <a:pt x="715264" y="54990"/>
                </a:lnTo>
                <a:lnTo>
                  <a:pt x="672973" y="71754"/>
                </a:lnTo>
                <a:lnTo>
                  <a:pt x="629920" y="90169"/>
                </a:lnTo>
                <a:lnTo>
                  <a:pt x="586486" y="109854"/>
                </a:lnTo>
                <a:lnTo>
                  <a:pt x="542925" y="130810"/>
                </a:lnTo>
                <a:lnTo>
                  <a:pt x="499237" y="152526"/>
                </a:lnTo>
                <a:lnTo>
                  <a:pt x="455930" y="175005"/>
                </a:lnTo>
                <a:lnTo>
                  <a:pt x="413004" y="197992"/>
                </a:lnTo>
                <a:lnTo>
                  <a:pt x="370967" y="221234"/>
                </a:lnTo>
                <a:lnTo>
                  <a:pt x="329819" y="244601"/>
                </a:lnTo>
                <a:lnTo>
                  <a:pt x="289814" y="267842"/>
                </a:lnTo>
                <a:lnTo>
                  <a:pt x="251333" y="290702"/>
                </a:lnTo>
                <a:lnTo>
                  <a:pt x="179578" y="334263"/>
                </a:lnTo>
                <a:lnTo>
                  <a:pt x="102362" y="383031"/>
                </a:lnTo>
                <a:lnTo>
                  <a:pt x="77740" y="399142"/>
                </a:lnTo>
                <a:lnTo>
                  <a:pt x="97229" y="428334"/>
                </a:lnTo>
                <a:lnTo>
                  <a:pt x="107950" y="421259"/>
                </a:lnTo>
                <a:lnTo>
                  <a:pt x="135255" y="403605"/>
                </a:lnTo>
                <a:lnTo>
                  <a:pt x="181483" y="374396"/>
                </a:lnTo>
                <a:lnTo>
                  <a:pt x="269113" y="320801"/>
                </a:lnTo>
                <a:lnTo>
                  <a:pt x="307467" y="298068"/>
                </a:lnTo>
                <a:lnTo>
                  <a:pt x="347091" y="275081"/>
                </a:lnTo>
                <a:lnTo>
                  <a:pt x="387858" y="251967"/>
                </a:lnTo>
                <a:lnTo>
                  <a:pt x="429514" y="228853"/>
                </a:lnTo>
                <a:lnTo>
                  <a:pt x="472059" y="206121"/>
                </a:lnTo>
                <a:lnTo>
                  <a:pt x="514985" y="183896"/>
                </a:lnTo>
                <a:lnTo>
                  <a:pt x="558038" y="162305"/>
                </a:lnTo>
                <a:lnTo>
                  <a:pt x="600964" y="141731"/>
                </a:lnTo>
                <a:lnTo>
                  <a:pt x="643763" y="122427"/>
                </a:lnTo>
                <a:lnTo>
                  <a:pt x="685927" y="104393"/>
                </a:lnTo>
                <a:lnTo>
                  <a:pt x="727202" y="88011"/>
                </a:lnTo>
                <a:lnTo>
                  <a:pt x="767461" y="73405"/>
                </a:lnTo>
                <a:lnTo>
                  <a:pt x="806577" y="60833"/>
                </a:lnTo>
                <a:lnTo>
                  <a:pt x="843915" y="50546"/>
                </a:lnTo>
                <a:lnTo>
                  <a:pt x="896112" y="39750"/>
                </a:lnTo>
                <a:lnTo>
                  <a:pt x="943229" y="35051"/>
                </a:lnTo>
                <a:lnTo>
                  <a:pt x="1072685" y="35051"/>
                </a:lnTo>
                <a:lnTo>
                  <a:pt x="1055624" y="24891"/>
                </a:lnTo>
                <a:lnTo>
                  <a:pt x="1018540" y="9016"/>
                </a:lnTo>
                <a:lnTo>
                  <a:pt x="974852" y="888"/>
                </a:lnTo>
                <a:lnTo>
                  <a:pt x="95935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84135" y="2062733"/>
            <a:ext cx="1125855" cy="1049020"/>
          </a:xfrm>
          <a:custGeom>
            <a:avLst/>
            <a:gdLst/>
            <a:ahLst/>
            <a:cxnLst/>
            <a:rect l="l" t="t" r="r" b="b"/>
            <a:pathLst>
              <a:path w="1125854" h="1049020">
                <a:moveTo>
                  <a:pt x="1023398" y="31306"/>
                </a:moveTo>
                <a:lnTo>
                  <a:pt x="1017396" y="34289"/>
                </a:lnTo>
                <a:lnTo>
                  <a:pt x="958976" y="64007"/>
                </a:lnTo>
                <a:lnTo>
                  <a:pt x="942974" y="72389"/>
                </a:lnTo>
                <a:lnTo>
                  <a:pt x="926211" y="80899"/>
                </a:lnTo>
                <a:lnTo>
                  <a:pt x="735964" y="180593"/>
                </a:lnTo>
                <a:lnTo>
                  <a:pt x="610108" y="248919"/>
                </a:lnTo>
                <a:lnTo>
                  <a:pt x="525907" y="296037"/>
                </a:lnTo>
                <a:lnTo>
                  <a:pt x="443611" y="343407"/>
                </a:lnTo>
                <a:lnTo>
                  <a:pt x="403987" y="366902"/>
                </a:lnTo>
                <a:lnTo>
                  <a:pt x="365506" y="390270"/>
                </a:lnTo>
                <a:lnTo>
                  <a:pt x="328675" y="413130"/>
                </a:lnTo>
                <a:lnTo>
                  <a:pt x="293624" y="435482"/>
                </a:lnTo>
                <a:lnTo>
                  <a:pt x="260476" y="457326"/>
                </a:lnTo>
                <a:lnTo>
                  <a:pt x="215391" y="488823"/>
                </a:lnTo>
                <a:lnTo>
                  <a:pt x="176022" y="518540"/>
                </a:lnTo>
                <a:lnTo>
                  <a:pt x="143510" y="546100"/>
                </a:lnTo>
                <a:lnTo>
                  <a:pt x="102488" y="588137"/>
                </a:lnTo>
                <a:lnTo>
                  <a:pt x="75691" y="621156"/>
                </a:lnTo>
                <a:lnTo>
                  <a:pt x="53466" y="653795"/>
                </a:lnTo>
                <a:lnTo>
                  <a:pt x="28066" y="702563"/>
                </a:lnTo>
                <a:lnTo>
                  <a:pt x="11302" y="750442"/>
                </a:lnTo>
                <a:lnTo>
                  <a:pt x="2286" y="797687"/>
                </a:lnTo>
                <a:lnTo>
                  <a:pt x="0" y="844168"/>
                </a:lnTo>
                <a:lnTo>
                  <a:pt x="1397" y="874521"/>
                </a:lnTo>
                <a:lnTo>
                  <a:pt x="10032" y="933703"/>
                </a:lnTo>
                <a:lnTo>
                  <a:pt x="23622" y="991869"/>
                </a:lnTo>
                <a:lnTo>
                  <a:pt x="39750" y="1048765"/>
                </a:lnTo>
                <a:lnTo>
                  <a:pt x="73532" y="1039113"/>
                </a:lnTo>
                <a:lnTo>
                  <a:pt x="65277" y="1010665"/>
                </a:lnTo>
                <a:lnTo>
                  <a:pt x="57403" y="982471"/>
                </a:lnTo>
                <a:lnTo>
                  <a:pt x="44195" y="926338"/>
                </a:lnTo>
                <a:lnTo>
                  <a:pt x="36194" y="870457"/>
                </a:lnTo>
                <a:lnTo>
                  <a:pt x="35119" y="844168"/>
                </a:lnTo>
                <a:lnTo>
                  <a:pt x="35206" y="828548"/>
                </a:lnTo>
                <a:lnTo>
                  <a:pt x="39242" y="786891"/>
                </a:lnTo>
                <a:lnTo>
                  <a:pt x="49656" y="744474"/>
                </a:lnTo>
                <a:lnTo>
                  <a:pt x="67182" y="701166"/>
                </a:lnTo>
                <a:lnTo>
                  <a:pt x="93344" y="656589"/>
                </a:lnTo>
                <a:lnTo>
                  <a:pt x="129286" y="610869"/>
                </a:lnTo>
                <a:lnTo>
                  <a:pt x="159257" y="579501"/>
                </a:lnTo>
                <a:lnTo>
                  <a:pt x="198247" y="545591"/>
                </a:lnTo>
                <a:lnTo>
                  <a:pt x="236092" y="517016"/>
                </a:lnTo>
                <a:lnTo>
                  <a:pt x="296163" y="475614"/>
                </a:lnTo>
                <a:lnTo>
                  <a:pt x="347598" y="442594"/>
                </a:lnTo>
                <a:lnTo>
                  <a:pt x="384047" y="419988"/>
                </a:lnTo>
                <a:lnTo>
                  <a:pt x="461517" y="373506"/>
                </a:lnTo>
                <a:lnTo>
                  <a:pt x="543306" y="326389"/>
                </a:lnTo>
                <a:lnTo>
                  <a:pt x="627253" y="279526"/>
                </a:lnTo>
                <a:lnTo>
                  <a:pt x="752601" y="211454"/>
                </a:lnTo>
                <a:lnTo>
                  <a:pt x="942339" y="112013"/>
                </a:lnTo>
                <a:lnTo>
                  <a:pt x="1039113" y="62737"/>
                </a:lnTo>
                <a:lnTo>
                  <a:pt x="1023398" y="31306"/>
                </a:lnTo>
                <a:close/>
              </a:path>
              <a:path w="1125854" h="1049020">
                <a:moveTo>
                  <a:pt x="1107693" y="23494"/>
                </a:moveTo>
                <a:lnTo>
                  <a:pt x="1039113" y="23494"/>
                </a:lnTo>
                <a:lnTo>
                  <a:pt x="1054862" y="54863"/>
                </a:lnTo>
                <a:lnTo>
                  <a:pt x="1039113" y="62737"/>
                </a:lnTo>
                <a:lnTo>
                  <a:pt x="1054735" y="93979"/>
                </a:lnTo>
                <a:lnTo>
                  <a:pt x="1107693" y="23494"/>
                </a:lnTo>
                <a:close/>
              </a:path>
              <a:path w="1125854" h="1049020">
                <a:moveTo>
                  <a:pt x="1039113" y="23494"/>
                </a:moveTo>
                <a:lnTo>
                  <a:pt x="1023398" y="31306"/>
                </a:lnTo>
                <a:lnTo>
                  <a:pt x="1039113" y="62737"/>
                </a:lnTo>
                <a:lnTo>
                  <a:pt x="1054862" y="54863"/>
                </a:lnTo>
                <a:lnTo>
                  <a:pt x="1039113" y="23494"/>
                </a:lnTo>
                <a:close/>
              </a:path>
              <a:path w="1125854" h="1049020">
                <a:moveTo>
                  <a:pt x="1125346" y="0"/>
                </a:moveTo>
                <a:lnTo>
                  <a:pt x="1007744" y="0"/>
                </a:lnTo>
                <a:lnTo>
                  <a:pt x="1023398" y="31306"/>
                </a:lnTo>
                <a:lnTo>
                  <a:pt x="1039113" y="23494"/>
                </a:lnTo>
                <a:lnTo>
                  <a:pt x="1107693" y="23494"/>
                </a:lnTo>
                <a:lnTo>
                  <a:pt x="112534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53578" y="3456432"/>
            <a:ext cx="756920" cy="105410"/>
          </a:xfrm>
          <a:custGeom>
            <a:avLst/>
            <a:gdLst/>
            <a:ahLst/>
            <a:cxnLst/>
            <a:rect l="l" t="t" r="r" b="b"/>
            <a:pathLst>
              <a:path w="756920" h="105410">
                <a:moveTo>
                  <a:pt x="651382" y="0"/>
                </a:moveTo>
                <a:lnTo>
                  <a:pt x="651382" y="105155"/>
                </a:lnTo>
                <a:lnTo>
                  <a:pt x="721487" y="70103"/>
                </a:lnTo>
                <a:lnTo>
                  <a:pt x="668908" y="70103"/>
                </a:lnTo>
                <a:lnTo>
                  <a:pt x="668908" y="35051"/>
                </a:lnTo>
                <a:lnTo>
                  <a:pt x="721487" y="35051"/>
                </a:lnTo>
                <a:lnTo>
                  <a:pt x="651382" y="0"/>
                </a:lnTo>
                <a:close/>
              </a:path>
              <a:path w="756920" h="105410">
                <a:moveTo>
                  <a:pt x="651382" y="35051"/>
                </a:moveTo>
                <a:lnTo>
                  <a:pt x="0" y="35051"/>
                </a:lnTo>
                <a:lnTo>
                  <a:pt x="0" y="70103"/>
                </a:lnTo>
                <a:lnTo>
                  <a:pt x="651382" y="70103"/>
                </a:lnTo>
                <a:lnTo>
                  <a:pt x="651382" y="35051"/>
                </a:lnTo>
                <a:close/>
              </a:path>
              <a:path w="756920" h="105410">
                <a:moveTo>
                  <a:pt x="721487" y="35051"/>
                </a:moveTo>
                <a:lnTo>
                  <a:pt x="668908" y="35051"/>
                </a:lnTo>
                <a:lnTo>
                  <a:pt x="668908" y="70103"/>
                </a:lnTo>
                <a:lnTo>
                  <a:pt x="721487" y="70103"/>
                </a:lnTo>
                <a:lnTo>
                  <a:pt x="756539" y="52577"/>
                </a:lnTo>
                <a:lnTo>
                  <a:pt x="721487" y="350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440549" y="4489196"/>
            <a:ext cx="1403985" cy="635000"/>
          </a:xfrm>
          <a:custGeom>
            <a:avLst/>
            <a:gdLst/>
            <a:ahLst/>
            <a:cxnLst/>
            <a:rect l="l" t="t" r="r" b="b"/>
            <a:pathLst>
              <a:path w="1403984" h="635000">
                <a:moveTo>
                  <a:pt x="1374295" y="563752"/>
                </a:moveTo>
                <a:lnTo>
                  <a:pt x="1315720" y="563752"/>
                </a:lnTo>
                <a:lnTo>
                  <a:pt x="1317244" y="598804"/>
                </a:lnTo>
                <a:lnTo>
                  <a:pt x="1299837" y="599585"/>
                </a:lnTo>
                <a:lnTo>
                  <a:pt x="1301623" y="634745"/>
                </a:lnTo>
                <a:lnTo>
                  <a:pt x="1403984" y="576706"/>
                </a:lnTo>
                <a:lnTo>
                  <a:pt x="1374295" y="563752"/>
                </a:lnTo>
                <a:close/>
              </a:path>
              <a:path w="1403984" h="635000">
                <a:moveTo>
                  <a:pt x="28193" y="0"/>
                </a:moveTo>
                <a:lnTo>
                  <a:pt x="58038" y="99440"/>
                </a:lnTo>
                <a:lnTo>
                  <a:pt x="87502" y="138556"/>
                </a:lnTo>
                <a:lnTo>
                  <a:pt x="117221" y="177037"/>
                </a:lnTo>
                <a:lnTo>
                  <a:pt x="147574" y="215010"/>
                </a:lnTo>
                <a:lnTo>
                  <a:pt x="178435" y="252094"/>
                </a:lnTo>
                <a:lnTo>
                  <a:pt x="210058" y="288289"/>
                </a:lnTo>
                <a:lnTo>
                  <a:pt x="242570" y="323214"/>
                </a:lnTo>
                <a:lnTo>
                  <a:pt x="276098" y="356996"/>
                </a:lnTo>
                <a:lnTo>
                  <a:pt x="310514" y="389127"/>
                </a:lnTo>
                <a:lnTo>
                  <a:pt x="346328" y="419734"/>
                </a:lnTo>
                <a:lnTo>
                  <a:pt x="383413" y="448563"/>
                </a:lnTo>
                <a:lnTo>
                  <a:pt x="422021" y="475233"/>
                </a:lnTo>
                <a:lnTo>
                  <a:pt x="462279" y="499871"/>
                </a:lnTo>
                <a:lnTo>
                  <a:pt x="504063" y="521842"/>
                </a:lnTo>
                <a:lnTo>
                  <a:pt x="547751" y="541527"/>
                </a:lnTo>
                <a:lnTo>
                  <a:pt x="597280" y="558164"/>
                </a:lnTo>
                <a:lnTo>
                  <a:pt x="653796" y="571753"/>
                </a:lnTo>
                <a:lnTo>
                  <a:pt x="716279" y="582421"/>
                </a:lnTo>
                <a:lnTo>
                  <a:pt x="783081" y="590549"/>
                </a:lnTo>
                <a:lnTo>
                  <a:pt x="852931" y="596518"/>
                </a:lnTo>
                <a:lnTo>
                  <a:pt x="924178" y="600582"/>
                </a:lnTo>
                <a:lnTo>
                  <a:pt x="995679" y="602995"/>
                </a:lnTo>
                <a:lnTo>
                  <a:pt x="1065910" y="604011"/>
                </a:lnTo>
                <a:lnTo>
                  <a:pt x="1100201" y="604011"/>
                </a:lnTo>
                <a:lnTo>
                  <a:pt x="1226184" y="602233"/>
                </a:lnTo>
                <a:lnTo>
                  <a:pt x="1280414" y="600455"/>
                </a:lnTo>
                <a:lnTo>
                  <a:pt x="1299837" y="599585"/>
                </a:lnTo>
                <a:lnTo>
                  <a:pt x="1298281" y="568959"/>
                </a:lnTo>
                <a:lnTo>
                  <a:pt x="1066292" y="568959"/>
                </a:lnTo>
                <a:lnTo>
                  <a:pt x="996950" y="567943"/>
                </a:lnTo>
                <a:lnTo>
                  <a:pt x="926210" y="565530"/>
                </a:lnTo>
                <a:lnTo>
                  <a:pt x="855599" y="561593"/>
                </a:lnTo>
                <a:lnTo>
                  <a:pt x="787019" y="555751"/>
                </a:lnTo>
                <a:lnTo>
                  <a:pt x="721741" y="547877"/>
                </a:lnTo>
                <a:lnTo>
                  <a:pt x="661416" y="537590"/>
                </a:lnTo>
                <a:lnTo>
                  <a:pt x="607441" y="524636"/>
                </a:lnTo>
                <a:lnTo>
                  <a:pt x="561466" y="509142"/>
                </a:lnTo>
                <a:lnTo>
                  <a:pt x="520064" y="490727"/>
                </a:lnTo>
                <a:lnTo>
                  <a:pt x="480060" y="469645"/>
                </a:lnTo>
                <a:lnTo>
                  <a:pt x="441960" y="446277"/>
                </a:lnTo>
                <a:lnTo>
                  <a:pt x="404875" y="420750"/>
                </a:lnTo>
                <a:lnTo>
                  <a:pt x="369188" y="393191"/>
                </a:lnTo>
                <a:lnTo>
                  <a:pt x="334517" y="363600"/>
                </a:lnTo>
                <a:lnTo>
                  <a:pt x="300989" y="332358"/>
                </a:lnTo>
                <a:lnTo>
                  <a:pt x="268224" y="299338"/>
                </a:lnTo>
                <a:lnTo>
                  <a:pt x="236474" y="265175"/>
                </a:lnTo>
                <a:lnTo>
                  <a:pt x="205359" y="229742"/>
                </a:lnTo>
                <a:lnTo>
                  <a:pt x="175005" y="193166"/>
                </a:lnTo>
                <a:lnTo>
                  <a:pt x="145034" y="155574"/>
                </a:lnTo>
                <a:lnTo>
                  <a:pt x="115570" y="117347"/>
                </a:lnTo>
                <a:lnTo>
                  <a:pt x="86360" y="78739"/>
                </a:lnTo>
                <a:lnTo>
                  <a:pt x="28193" y="0"/>
                </a:lnTo>
                <a:close/>
              </a:path>
              <a:path w="1403984" h="635000">
                <a:moveTo>
                  <a:pt x="1315720" y="563752"/>
                </a:moveTo>
                <a:lnTo>
                  <a:pt x="1298058" y="564550"/>
                </a:lnTo>
                <a:lnTo>
                  <a:pt x="1299837" y="599585"/>
                </a:lnTo>
                <a:lnTo>
                  <a:pt x="1317244" y="598804"/>
                </a:lnTo>
                <a:lnTo>
                  <a:pt x="1315720" y="563752"/>
                </a:lnTo>
                <a:close/>
              </a:path>
              <a:path w="1403984" h="635000">
                <a:moveTo>
                  <a:pt x="1298058" y="564550"/>
                </a:moveTo>
                <a:lnTo>
                  <a:pt x="1279144" y="565403"/>
                </a:lnTo>
                <a:lnTo>
                  <a:pt x="1225423" y="567181"/>
                </a:lnTo>
                <a:lnTo>
                  <a:pt x="1165225" y="568451"/>
                </a:lnTo>
                <a:lnTo>
                  <a:pt x="1100201" y="568959"/>
                </a:lnTo>
                <a:lnTo>
                  <a:pt x="1298281" y="568959"/>
                </a:lnTo>
                <a:lnTo>
                  <a:pt x="1298058" y="564550"/>
                </a:lnTo>
                <a:close/>
              </a:path>
              <a:path w="1403984" h="635000">
                <a:moveTo>
                  <a:pt x="1296289" y="529716"/>
                </a:moveTo>
                <a:lnTo>
                  <a:pt x="1298058" y="564550"/>
                </a:lnTo>
                <a:lnTo>
                  <a:pt x="1315720" y="563752"/>
                </a:lnTo>
                <a:lnTo>
                  <a:pt x="1374295" y="563752"/>
                </a:lnTo>
                <a:lnTo>
                  <a:pt x="1296289" y="52971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593717" y="5676697"/>
            <a:ext cx="170116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dirty="0">
                <a:solidFill>
                  <a:srgbClr val="C00000"/>
                </a:solidFill>
                <a:latin typeface="Arial"/>
                <a:cs typeface="Arial"/>
              </a:rPr>
              <a:t>What </a:t>
            </a:r>
            <a:r>
              <a:rPr sz="2000" b="1" spc="10" dirty="0">
                <a:solidFill>
                  <a:srgbClr val="C00000"/>
                </a:solidFill>
                <a:latin typeface="Arial"/>
                <a:cs typeface="Arial"/>
              </a:rPr>
              <a:t>we</a:t>
            </a:r>
            <a:r>
              <a:rPr sz="2000" b="1" spc="-1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C00000"/>
                </a:solidFill>
                <a:latin typeface="Arial"/>
                <a:cs typeface="Arial"/>
              </a:rPr>
              <a:t>have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183629" y="5811419"/>
            <a:ext cx="30346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srgbClr val="C00000"/>
                </a:solidFill>
                <a:latin typeface="Arial"/>
                <a:cs typeface="Arial"/>
              </a:rPr>
              <a:t>What </a:t>
            </a:r>
            <a:r>
              <a:rPr b="1" spc="15" dirty="0">
                <a:solidFill>
                  <a:srgbClr val="C00000"/>
                </a:solidFill>
                <a:latin typeface="Arial"/>
                <a:cs typeface="Arial"/>
              </a:rPr>
              <a:t>we 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need </a:t>
            </a:r>
            <a:r>
              <a:rPr b="1" dirty="0">
                <a:solidFill>
                  <a:srgbClr val="C00000"/>
                </a:solidFill>
                <a:latin typeface="Arial"/>
                <a:cs typeface="Arial"/>
              </a:rPr>
              <a:t>to</a:t>
            </a:r>
            <a:r>
              <a:rPr b="1" spc="-1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implement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0475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FC2C-1C7D-B0D4-2FF2-43484E1F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77E85-7D64-BC11-E2C3-CE2A3C5B3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ED670-DB9D-4C2F-A48E-0C4E1580C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68" y="260800"/>
            <a:ext cx="12001038" cy="58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37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4791" y="125679"/>
            <a:ext cx="7174275" cy="635000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The </a:t>
            </a:r>
            <a:r>
              <a:rPr sz="4000" spc="-15" dirty="0">
                <a:solidFill>
                  <a:schemeClr val="tx1"/>
                </a:solidFill>
                <a:latin typeface="Arial"/>
                <a:cs typeface="Arial"/>
              </a:rPr>
              <a:t>Weather </a:t>
            </a: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Data</a:t>
            </a:r>
            <a:r>
              <a:rPr sz="4000" spc="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Object</a:t>
            </a:r>
            <a:endParaRPr sz="4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6762" y="1349502"/>
            <a:ext cx="2362200" cy="304800"/>
          </a:xfrm>
          <a:custGeom>
            <a:avLst/>
            <a:gdLst/>
            <a:ahLst/>
            <a:cxnLst/>
            <a:rect l="l" t="t" r="r" b="b"/>
            <a:pathLst>
              <a:path w="2362200" h="304800">
                <a:moveTo>
                  <a:pt x="0" y="304800"/>
                </a:moveTo>
                <a:lnTo>
                  <a:pt x="2362200" y="304800"/>
                </a:lnTo>
                <a:lnTo>
                  <a:pt x="2362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86762" y="1349503"/>
            <a:ext cx="2362200" cy="270587"/>
          </a:xfrm>
          <a:prstGeom prst="rect">
            <a:avLst/>
          </a:prstGeom>
          <a:ln w="25908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561975">
              <a:spcBef>
                <a:spcPts val="190"/>
              </a:spcBef>
            </a:pPr>
            <a:r>
              <a:rPr sz="1600" b="1" spc="-10" dirty="0">
                <a:latin typeface="Arial"/>
                <a:cs typeface="Arial"/>
              </a:rPr>
              <a:t>WeatherData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86762" y="1654301"/>
            <a:ext cx="2362200" cy="304800"/>
          </a:xfrm>
          <a:custGeom>
            <a:avLst/>
            <a:gdLst/>
            <a:ahLst/>
            <a:cxnLst/>
            <a:rect l="l" t="t" r="r" b="b"/>
            <a:pathLst>
              <a:path w="2362200" h="304800">
                <a:moveTo>
                  <a:pt x="0" y="304800"/>
                </a:moveTo>
                <a:lnTo>
                  <a:pt x="2362200" y="304800"/>
                </a:lnTo>
                <a:lnTo>
                  <a:pt x="2362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chemeClr val="bg1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6762" y="1959101"/>
            <a:ext cx="2362200" cy="1066800"/>
          </a:xfrm>
          <a:custGeom>
            <a:avLst/>
            <a:gdLst/>
            <a:ahLst/>
            <a:cxnLst/>
            <a:rect l="l" t="t" r="r" b="b"/>
            <a:pathLst>
              <a:path w="2362200" h="1066800">
                <a:moveTo>
                  <a:pt x="0" y="1066800"/>
                </a:moveTo>
                <a:lnTo>
                  <a:pt x="2362200" y="1066800"/>
                </a:lnTo>
                <a:lnTo>
                  <a:pt x="23622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86762" y="1959101"/>
            <a:ext cx="2362200" cy="963084"/>
          </a:xfrm>
          <a:prstGeom prst="rect">
            <a:avLst/>
          </a:prstGeom>
          <a:solidFill>
            <a:schemeClr val="bg1"/>
          </a:solidFill>
          <a:ln w="25908">
            <a:solidFill>
              <a:srgbClr val="000000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90170">
              <a:spcBef>
                <a:spcPts val="790"/>
              </a:spcBef>
            </a:pPr>
            <a:r>
              <a:rPr sz="1400" dirty="0">
                <a:latin typeface="Arial"/>
                <a:cs typeface="Arial"/>
              </a:rPr>
              <a:t>+</a:t>
            </a:r>
            <a:r>
              <a:rPr sz="1400" spc="-15" dirty="0">
                <a:latin typeface="Arial"/>
                <a:cs typeface="Arial"/>
              </a:rPr>
              <a:t> getTemperature()</a:t>
            </a:r>
            <a:endParaRPr sz="1400" dirty="0">
              <a:latin typeface="Arial"/>
              <a:cs typeface="Arial"/>
            </a:endParaRPr>
          </a:p>
          <a:p>
            <a:pPr marL="90170"/>
            <a:r>
              <a:rPr sz="1400" dirty="0">
                <a:latin typeface="Arial"/>
                <a:cs typeface="Arial"/>
              </a:rPr>
              <a:t>+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getHumidity()</a:t>
            </a:r>
            <a:endParaRPr sz="1400" dirty="0">
              <a:latin typeface="Arial"/>
              <a:cs typeface="Arial"/>
            </a:endParaRPr>
          </a:p>
          <a:p>
            <a:pPr marL="90170"/>
            <a:r>
              <a:rPr sz="1400" dirty="0">
                <a:latin typeface="Arial"/>
                <a:cs typeface="Arial"/>
              </a:rPr>
              <a:t>+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getPressure()</a:t>
            </a:r>
            <a:endParaRPr sz="1400" dirty="0">
              <a:latin typeface="Arial"/>
              <a:cs typeface="Arial"/>
            </a:endParaRPr>
          </a:p>
          <a:p>
            <a:pPr marL="90170"/>
            <a:r>
              <a:rPr sz="1400" dirty="0">
                <a:latin typeface="Arial"/>
                <a:cs typeface="Arial"/>
              </a:rPr>
              <a:t>+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measurementsChanged()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89575" y="1247902"/>
            <a:ext cx="4188460" cy="711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500" spc="-5" dirty="0">
                <a:solidFill>
                  <a:srgbClr val="7E7E7E"/>
                </a:solidFill>
                <a:latin typeface="Arial"/>
                <a:cs typeface="Arial"/>
              </a:rPr>
              <a:t>These </a:t>
            </a:r>
            <a:r>
              <a:rPr sz="1500" dirty="0">
                <a:solidFill>
                  <a:srgbClr val="7E7E7E"/>
                </a:solidFill>
                <a:latin typeface="Arial"/>
                <a:cs typeface="Arial"/>
              </a:rPr>
              <a:t>three methods return the most recent  </a:t>
            </a:r>
            <a:r>
              <a:rPr sz="1500" spc="-5" dirty="0">
                <a:solidFill>
                  <a:srgbClr val="7E7E7E"/>
                </a:solidFill>
                <a:latin typeface="Arial"/>
                <a:cs typeface="Arial"/>
              </a:rPr>
              <a:t>weather </a:t>
            </a:r>
            <a:r>
              <a:rPr sz="1500" dirty="0">
                <a:solidFill>
                  <a:srgbClr val="7E7E7E"/>
                </a:solidFill>
                <a:latin typeface="Arial"/>
                <a:cs typeface="Arial"/>
              </a:rPr>
              <a:t>measurements for temperature,</a:t>
            </a:r>
            <a:r>
              <a:rPr sz="1500" spc="-14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7E7E7E"/>
                </a:solidFill>
                <a:latin typeface="Arial"/>
                <a:cs typeface="Arial"/>
              </a:rPr>
              <a:t>humidity  </a:t>
            </a:r>
            <a:r>
              <a:rPr sz="1500" spc="-5" dirty="0">
                <a:solidFill>
                  <a:srgbClr val="7E7E7E"/>
                </a:solidFill>
                <a:latin typeface="Arial"/>
                <a:cs typeface="Arial"/>
              </a:rPr>
              <a:t>and </a:t>
            </a:r>
            <a:r>
              <a:rPr sz="1500" dirty="0">
                <a:solidFill>
                  <a:srgbClr val="7E7E7E"/>
                </a:solidFill>
                <a:latin typeface="Arial"/>
                <a:cs typeface="Arial"/>
              </a:rPr>
              <a:t>barometric pressure</a:t>
            </a:r>
            <a:r>
              <a:rPr sz="1500" spc="-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7E7E7E"/>
                </a:solidFill>
                <a:latin typeface="Arial"/>
                <a:cs typeface="Arial"/>
              </a:rPr>
              <a:t>respectively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89576" y="2249551"/>
            <a:ext cx="425767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500" dirty="0">
                <a:solidFill>
                  <a:srgbClr val="7E7E7E"/>
                </a:solidFill>
                <a:latin typeface="Arial"/>
                <a:cs typeface="Arial"/>
              </a:rPr>
              <a:t>We </a:t>
            </a:r>
            <a:r>
              <a:rPr sz="1500" spc="-5" dirty="0">
                <a:solidFill>
                  <a:srgbClr val="7E7E7E"/>
                </a:solidFill>
                <a:latin typeface="Arial"/>
                <a:cs typeface="Arial"/>
              </a:rPr>
              <a:t>don’t </a:t>
            </a:r>
            <a:r>
              <a:rPr sz="1500" dirty="0">
                <a:solidFill>
                  <a:srgbClr val="7E7E7E"/>
                </a:solidFill>
                <a:latin typeface="Arial"/>
                <a:cs typeface="Arial"/>
              </a:rPr>
              <a:t>care how this </a:t>
            </a:r>
            <a:r>
              <a:rPr sz="1500" spc="-5" dirty="0">
                <a:solidFill>
                  <a:srgbClr val="7E7E7E"/>
                </a:solidFill>
                <a:latin typeface="Arial"/>
                <a:cs typeface="Arial"/>
              </a:rPr>
              <a:t>variables </a:t>
            </a:r>
            <a:r>
              <a:rPr sz="1500" dirty="0">
                <a:solidFill>
                  <a:srgbClr val="7E7E7E"/>
                </a:solidFill>
                <a:latin typeface="Arial"/>
                <a:cs typeface="Arial"/>
              </a:rPr>
              <a:t>are set; the  </a:t>
            </a:r>
            <a:r>
              <a:rPr sz="1500" spc="-5" dirty="0">
                <a:solidFill>
                  <a:srgbClr val="7E7E7E"/>
                </a:solidFill>
                <a:latin typeface="Arial"/>
                <a:cs typeface="Arial"/>
              </a:rPr>
              <a:t>Weather data </a:t>
            </a:r>
            <a:r>
              <a:rPr sz="1500" dirty="0">
                <a:solidFill>
                  <a:srgbClr val="7E7E7E"/>
                </a:solidFill>
                <a:latin typeface="Arial"/>
                <a:cs typeface="Arial"/>
              </a:rPr>
              <a:t>object </a:t>
            </a:r>
            <a:r>
              <a:rPr sz="1500" spc="-5" dirty="0">
                <a:solidFill>
                  <a:srgbClr val="7E7E7E"/>
                </a:solidFill>
                <a:latin typeface="Arial"/>
                <a:cs typeface="Arial"/>
              </a:rPr>
              <a:t>know </a:t>
            </a:r>
            <a:r>
              <a:rPr sz="1500" dirty="0">
                <a:solidFill>
                  <a:srgbClr val="7E7E7E"/>
                </a:solidFill>
                <a:latin typeface="Arial"/>
                <a:cs typeface="Arial"/>
              </a:rPr>
              <a:t>how to </a:t>
            </a:r>
            <a:r>
              <a:rPr sz="1500" spc="-5" dirty="0">
                <a:solidFill>
                  <a:srgbClr val="7E7E7E"/>
                </a:solidFill>
                <a:latin typeface="Arial"/>
                <a:cs typeface="Arial"/>
              </a:rPr>
              <a:t>get </a:t>
            </a:r>
            <a:r>
              <a:rPr sz="1500" dirty="0">
                <a:solidFill>
                  <a:srgbClr val="7E7E7E"/>
                </a:solidFill>
                <a:latin typeface="Arial"/>
                <a:cs typeface="Arial"/>
              </a:rPr>
              <a:t>updated</a:t>
            </a:r>
            <a:r>
              <a:rPr sz="1500" spc="-14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7E7E7E"/>
                </a:solidFill>
                <a:latin typeface="Arial"/>
                <a:cs typeface="Arial"/>
              </a:rPr>
              <a:t>info  from the </a:t>
            </a:r>
            <a:r>
              <a:rPr sz="1500" spc="-5" dirty="0">
                <a:solidFill>
                  <a:srgbClr val="7E7E7E"/>
                </a:solidFill>
                <a:latin typeface="Arial"/>
                <a:cs typeface="Arial"/>
              </a:rPr>
              <a:t>Weather</a:t>
            </a:r>
            <a:r>
              <a:rPr sz="1500" spc="-8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7E7E7E"/>
                </a:solidFill>
                <a:latin typeface="Arial"/>
                <a:cs typeface="Arial"/>
              </a:rPr>
              <a:t>station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10200" y="3493008"/>
            <a:ext cx="4572000" cy="2032000"/>
          </a:xfrm>
          <a:prstGeom prst="rect">
            <a:avLst/>
          </a:prstGeom>
          <a:solidFill>
            <a:srgbClr val="F1F1F1"/>
          </a:solidFill>
          <a:ln w="9144">
            <a:solidFill>
              <a:srgbClr val="7E7E7E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92075" marR="334645">
              <a:spcBef>
                <a:spcPts val="254"/>
              </a:spcBef>
            </a:pPr>
            <a:r>
              <a:rPr spc="385" dirty="0">
                <a:solidFill>
                  <a:srgbClr val="00AF50"/>
                </a:solidFill>
                <a:latin typeface="Arial"/>
                <a:cs typeface="Arial"/>
              </a:rPr>
              <a:t>/* </a:t>
            </a:r>
            <a:r>
              <a:rPr spc="135" dirty="0">
                <a:solidFill>
                  <a:srgbClr val="00AF50"/>
                </a:solidFill>
                <a:latin typeface="Arial"/>
                <a:cs typeface="Arial"/>
              </a:rPr>
              <a:t>This </a:t>
            </a:r>
            <a:r>
              <a:rPr spc="-15" dirty="0">
                <a:solidFill>
                  <a:srgbClr val="00AF50"/>
                </a:solidFill>
                <a:latin typeface="Arial"/>
                <a:cs typeface="Arial"/>
              </a:rPr>
              <a:t>method </a:t>
            </a:r>
            <a:r>
              <a:rPr spc="135" dirty="0">
                <a:solidFill>
                  <a:srgbClr val="00AF50"/>
                </a:solidFill>
                <a:latin typeface="Arial"/>
                <a:cs typeface="Arial"/>
              </a:rPr>
              <a:t>gets </a:t>
            </a:r>
            <a:r>
              <a:rPr spc="200" dirty="0">
                <a:solidFill>
                  <a:srgbClr val="00AF50"/>
                </a:solidFill>
                <a:latin typeface="Arial"/>
                <a:cs typeface="Arial"/>
              </a:rPr>
              <a:t>called  </a:t>
            </a:r>
            <a:r>
              <a:rPr spc="10" dirty="0">
                <a:solidFill>
                  <a:srgbClr val="00AF50"/>
                </a:solidFill>
                <a:latin typeface="Arial"/>
                <a:cs typeface="Arial"/>
              </a:rPr>
              <a:t>whenever </a:t>
            </a:r>
            <a:r>
              <a:rPr spc="150" dirty="0">
                <a:solidFill>
                  <a:srgbClr val="00AF50"/>
                </a:solidFill>
                <a:latin typeface="Arial"/>
                <a:cs typeface="Arial"/>
              </a:rPr>
              <a:t>the </a:t>
            </a:r>
            <a:r>
              <a:rPr spc="70" dirty="0">
                <a:solidFill>
                  <a:srgbClr val="00AF50"/>
                </a:solidFill>
                <a:latin typeface="Arial"/>
                <a:cs typeface="Arial"/>
              </a:rPr>
              <a:t>weather </a:t>
            </a:r>
            <a:r>
              <a:rPr spc="-10" dirty="0">
                <a:solidFill>
                  <a:srgbClr val="00AF50"/>
                </a:solidFill>
                <a:latin typeface="Arial"/>
                <a:cs typeface="Arial"/>
              </a:rPr>
              <a:t>measurements  </a:t>
            </a:r>
            <a:r>
              <a:rPr spc="10" dirty="0">
                <a:solidFill>
                  <a:srgbClr val="00AF50"/>
                </a:solidFill>
                <a:latin typeface="Arial"/>
                <a:cs typeface="Arial"/>
              </a:rPr>
              <a:t>have </a:t>
            </a:r>
            <a:r>
              <a:rPr spc="-15" dirty="0">
                <a:solidFill>
                  <a:srgbClr val="00AF50"/>
                </a:solidFill>
                <a:latin typeface="Arial"/>
                <a:cs typeface="Arial"/>
              </a:rPr>
              <a:t>been </a:t>
            </a:r>
            <a:r>
              <a:rPr spc="55" dirty="0">
                <a:solidFill>
                  <a:srgbClr val="00AF50"/>
                </a:solidFill>
                <a:latin typeface="Arial"/>
                <a:cs typeface="Arial"/>
              </a:rPr>
              <a:t>updated</a:t>
            </a:r>
            <a:r>
              <a:rPr spc="44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pc="385" dirty="0">
                <a:solidFill>
                  <a:srgbClr val="00AF50"/>
                </a:solidFill>
                <a:latin typeface="Arial"/>
                <a:cs typeface="Arial"/>
              </a:rPr>
              <a:t>*/</a:t>
            </a:r>
            <a:endParaRPr>
              <a:latin typeface="Arial"/>
              <a:cs typeface="Arial"/>
            </a:endParaRPr>
          </a:p>
          <a:p>
            <a:pPr marL="92075"/>
            <a:r>
              <a:rPr spc="200" dirty="0">
                <a:solidFill>
                  <a:srgbClr val="006FC0"/>
                </a:solidFill>
                <a:latin typeface="Arial"/>
                <a:cs typeface="Arial"/>
              </a:rPr>
              <a:t>public </a:t>
            </a:r>
            <a:r>
              <a:rPr spc="160" dirty="0">
                <a:solidFill>
                  <a:srgbClr val="006FC0"/>
                </a:solidFill>
                <a:latin typeface="Arial"/>
                <a:cs typeface="Arial"/>
              </a:rPr>
              <a:t>void</a:t>
            </a:r>
            <a:r>
              <a:rPr spc="6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pc="10" dirty="0">
                <a:latin typeface="Arial"/>
                <a:cs typeface="Arial"/>
              </a:rPr>
              <a:t>measurementsChanged()</a:t>
            </a:r>
            <a:endParaRPr>
              <a:latin typeface="Arial"/>
              <a:cs typeface="Arial"/>
            </a:endParaRPr>
          </a:p>
          <a:p>
            <a:pPr marL="92075"/>
            <a:r>
              <a:rPr spc="385" dirty="0">
                <a:latin typeface="Arial"/>
                <a:cs typeface="Arial"/>
              </a:rPr>
              <a:t>{</a:t>
            </a:r>
            <a:endParaRPr>
              <a:latin typeface="Arial"/>
              <a:cs typeface="Arial"/>
            </a:endParaRPr>
          </a:p>
          <a:p>
            <a:pPr marL="1006475">
              <a:spcBef>
                <a:spcPts val="5"/>
              </a:spcBef>
            </a:pPr>
            <a:r>
              <a:rPr spc="484" dirty="0">
                <a:solidFill>
                  <a:srgbClr val="00AF50"/>
                </a:solidFill>
                <a:latin typeface="Arial"/>
                <a:cs typeface="Arial"/>
              </a:rPr>
              <a:t>// </a:t>
            </a:r>
            <a:r>
              <a:rPr spc="110" dirty="0">
                <a:solidFill>
                  <a:srgbClr val="00AF50"/>
                </a:solidFill>
                <a:latin typeface="Arial"/>
                <a:cs typeface="Arial"/>
              </a:rPr>
              <a:t>your </a:t>
            </a:r>
            <a:r>
              <a:rPr spc="10" dirty="0">
                <a:solidFill>
                  <a:srgbClr val="00AF50"/>
                </a:solidFill>
                <a:latin typeface="Arial"/>
                <a:cs typeface="Arial"/>
              </a:rPr>
              <a:t>code</a:t>
            </a:r>
            <a:r>
              <a:rPr spc="22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pc="85" dirty="0">
                <a:solidFill>
                  <a:srgbClr val="00AF50"/>
                </a:solidFill>
                <a:latin typeface="Arial"/>
                <a:cs typeface="Arial"/>
              </a:rPr>
              <a:t>here</a:t>
            </a:r>
            <a:endParaRPr>
              <a:latin typeface="Arial"/>
              <a:cs typeface="Arial"/>
            </a:endParaRPr>
          </a:p>
          <a:p>
            <a:pPr marL="92075"/>
            <a:r>
              <a:rPr spc="385" dirty="0">
                <a:latin typeface="Arial"/>
                <a:cs typeface="Arial"/>
              </a:rPr>
              <a:t>}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89862" y="4726685"/>
            <a:ext cx="13760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Weather</a:t>
            </a:r>
            <a:r>
              <a:rPr sz="1400" spc="-10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forecast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76272" y="3817621"/>
            <a:ext cx="787908" cy="880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67812" y="4960620"/>
            <a:ext cx="787907" cy="880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752446" y="5869330"/>
            <a:ext cx="14674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Current</a:t>
            </a:r>
            <a:r>
              <a:rPr sz="1400" spc="-10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conditions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12465" y="3770376"/>
            <a:ext cx="787907" cy="880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438525" y="4679060"/>
            <a:ext cx="14262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Weather</a:t>
            </a:r>
            <a:r>
              <a:rPr sz="1400" spc="-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statistics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56483" y="1374394"/>
            <a:ext cx="1522095" cy="739140"/>
          </a:xfrm>
          <a:custGeom>
            <a:avLst/>
            <a:gdLst/>
            <a:ahLst/>
            <a:cxnLst/>
            <a:rect l="l" t="t" r="r" b="b"/>
            <a:pathLst>
              <a:path w="1522095" h="739139">
                <a:moveTo>
                  <a:pt x="53340" y="668527"/>
                </a:moveTo>
                <a:lnTo>
                  <a:pt x="0" y="737107"/>
                </a:lnTo>
                <a:lnTo>
                  <a:pt x="86868" y="738631"/>
                </a:lnTo>
                <a:lnTo>
                  <a:pt x="78364" y="720851"/>
                </a:lnTo>
                <a:lnTo>
                  <a:pt x="64007" y="720851"/>
                </a:lnTo>
                <a:lnTo>
                  <a:pt x="52831" y="697483"/>
                </a:lnTo>
                <a:lnTo>
                  <a:pt x="64515" y="691894"/>
                </a:lnTo>
                <a:lnTo>
                  <a:pt x="53340" y="668527"/>
                </a:lnTo>
                <a:close/>
              </a:path>
              <a:path w="1522095" h="739139">
                <a:moveTo>
                  <a:pt x="64515" y="691894"/>
                </a:moveTo>
                <a:lnTo>
                  <a:pt x="52831" y="697483"/>
                </a:lnTo>
                <a:lnTo>
                  <a:pt x="64007" y="720851"/>
                </a:lnTo>
                <a:lnTo>
                  <a:pt x="75691" y="715262"/>
                </a:lnTo>
                <a:lnTo>
                  <a:pt x="64515" y="691894"/>
                </a:lnTo>
                <a:close/>
              </a:path>
              <a:path w="1522095" h="739139">
                <a:moveTo>
                  <a:pt x="75691" y="715262"/>
                </a:moveTo>
                <a:lnTo>
                  <a:pt x="64007" y="720851"/>
                </a:lnTo>
                <a:lnTo>
                  <a:pt x="78364" y="720851"/>
                </a:lnTo>
                <a:lnTo>
                  <a:pt x="75691" y="715262"/>
                </a:lnTo>
                <a:close/>
              </a:path>
              <a:path w="1522095" h="739139">
                <a:moveTo>
                  <a:pt x="1510792" y="0"/>
                </a:moveTo>
                <a:lnTo>
                  <a:pt x="64515" y="691894"/>
                </a:lnTo>
                <a:lnTo>
                  <a:pt x="75691" y="715262"/>
                </a:lnTo>
                <a:lnTo>
                  <a:pt x="1521968" y="23367"/>
                </a:lnTo>
                <a:lnTo>
                  <a:pt x="151079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13227" y="1393190"/>
            <a:ext cx="1665605" cy="972819"/>
          </a:xfrm>
          <a:custGeom>
            <a:avLst/>
            <a:gdLst/>
            <a:ahLst/>
            <a:cxnLst/>
            <a:rect l="l" t="t" r="r" b="b"/>
            <a:pathLst>
              <a:path w="1665604" h="972819">
                <a:moveTo>
                  <a:pt x="47751" y="900176"/>
                </a:moveTo>
                <a:lnTo>
                  <a:pt x="0" y="972693"/>
                </a:lnTo>
                <a:lnTo>
                  <a:pt x="86741" y="967359"/>
                </a:lnTo>
                <a:lnTo>
                  <a:pt x="77528" y="951484"/>
                </a:lnTo>
                <a:lnTo>
                  <a:pt x="62484" y="951484"/>
                </a:lnTo>
                <a:lnTo>
                  <a:pt x="49530" y="929005"/>
                </a:lnTo>
                <a:lnTo>
                  <a:pt x="60719" y="922520"/>
                </a:lnTo>
                <a:lnTo>
                  <a:pt x="47751" y="900176"/>
                </a:lnTo>
                <a:close/>
              </a:path>
              <a:path w="1665604" h="972819">
                <a:moveTo>
                  <a:pt x="60719" y="922520"/>
                </a:moveTo>
                <a:lnTo>
                  <a:pt x="49530" y="929005"/>
                </a:lnTo>
                <a:lnTo>
                  <a:pt x="62484" y="951484"/>
                </a:lnTo>
                <a:lnTo>
                  <a:pt x="73741" y="944958"/>
                </a:lnTo>
                <a:lnTo>
                  <a:pt x="60719" y="922520"/>
                </a:lnTo>
                <a:close/>
              </a:path>
              <a:path w="1665604" h="972819">
                <a:moveTo>
                  <a:pt x="73741" y="944958"/>
                </a:moveTo>
                <a:lnTo>
                  <a:pt x="62484" y="951484"/>
                </a:lnTo>
                <a:lnTo>
                  <a:pt x="77528" y="951484"/>
                </a:lnTo>
                <a:lnTo>
                  <a:pt x="73741" y="944958"/>
                </a:lnTo>
                <a:close/>
              </a:path>
              <a:path w="1665604" h="972819">
                <a:moveTo>
                  <a:pt x="1652524" y="0"/>
                </a:moveTo>
                <a:lnTo>
                  <a:pt x="60719" y="922520"/>
                </a:lnTo>
                <a:lnTo>
                  <a:pt x="73741" y="944958"/>
                </a:lnTo>
                <a:lnTo>
                  <a:pt x="1665477" y="22351"/>
                </a:lnTo>
                <a:lnTo>
                  <a:pt x="1652524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75127" y="1375536"/>
            <a:ext cx="1704975" cy="1217930"/>
          </a:xfrm>
          <a:custGeom>
            <a:avLst/>
            <a:gdLst/>
            <a:ahLst/>
            <a:cxnLst/>
            <a:rect l="l" t="t" r="r" b="b"/>
            <a:pathLst>
              <a:path w="1704975" h="1217930">
                <a:moveTo>
                  <a:pt x="40767" y="1141222"/>
                </a:moveTo>
                <a:lnTo>
                  <a:pt x="0" y="1217929"/>
                </a:lnTo>
                <a:lnTo>
                  <a:pt x="85851" y="1204595"/>
                </a:lnTo>
                <a:lnTo>
                  <a:pt x="76094" y="1190878"/>
                </a:lnTo>
                <a:lnTo>
                  <a:pt x="60325" y="1190878"/>
                </a:lnTo>
                <a:lnTo>
                  <a:pt x="45212" y="1169797"/>
                </a:lnTo>
                <a:lnTo>
                  <a:pt x="55758" y="1162294"/>
                </a:lnTo>
                <a:lnTo>
                  <a:pt x="40767" y="1141222"/>
                </a:lnTo>
                <a:close/>
              </a:path>
              <a:path w="1704975" h="1217930">
                <a:moveTo>
                  <a:pt x="55758" y="1162294"/>
                </a:moveTo>
                <a:lnTo>
                  <a:pt x="45212" y="1169797"/>
                </a:lnTo>
                <a:lnTo>
                  <a:pt x="60325" y="1190878"/>
                </a:lnTo>
                <a:lnTo>
                  <a:pt x="70794" y="1183430"/>
                </a:lnTo>
                <a:lnTo>
                  <a:pt x="55758" y="1162294"/>
                </a:lnTo>
                <a:close/>
              </a:path>
              <a:path w="1704975" h="1217930">
                <a:moveTo>
                  <a:pt x="70794" y="1183430"/>
                </a:moveTo>
                <a:lnTo>
                  <a:pt x="60325" y="1190878"/>
                </a:lnTo>
                <a:lnTo>
                  <a:pt x="76094" y="1190878"/>
                </a:lnTo>
                <a:lnTo>
                  <a:pt x="70794" y="1183430"/>
                </a:lnTo>
                <a:close/>
              </a:path>
              <a:path w="1704975" h="1217930">
                <a:moveTo>
                  <a:pt x="1689608" y="0"/>
                </a:moveTo>
                <a:lnTo>
                  <a:pt x="55758" y="1162294"/>
                </a:lnTo>
                <a:lnTo>
                  <a:pt x="70794" y="1183430"/>
                </a:lnTo>
                <a:lnTo>
                  <a:pt x="1704594" y="21082"/>
                </a:lnTo>
                <a:lnTo>
                  <a:pt x="168960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40124" y="2485135"/>
            <a:ext cx="871855" cy="287020"/>
          </a:xfrm>
          <a:custGeom>
            <a:avLst/>
            <a:gdLst/>
            <a:ahLst/>
            <a:cxnLst/>
            <a:rect l="l" t="t" r="r" b="b"/>
            <a:pathLst>
              <a:path w="871854" h="287019">
                <a:moveTo>
                  <a:pt x="793152" y="24791"/>
                </a:moveTo>
                <a:lnTo>
                  <a:pt x="0" y="261874"/>
                </a:lnTo>
                <a:lnTo>
                  <a:pt x="7365" y="286765"/>
                </a:lnTo>
                <a:lnTo>
                  <a:pt x="800580" y="49664"/>
                </a:lnTo>
                <a:lnTo>
                  <a:pt x="793152" y="24791"/>
                </a:lnTo>
                <a:close/>
              </a:path>
              <a:path w="871854" h="287019">
                <a:moveTo>
                  <a:pt x="864847" y="21081"/>
                </a:moveTo>
                <a:lnTo>
                  <a:pt x="805561" y="21081"/>
                </a:lnTo>
                <a:lnTo>
                  <a:pt x="812926" y="45974"/>
                </a:lnTo>
                <a:lnTo>
                  <a:pt x="800580" y="49664"/>
                </a:lnTo>
                <a:lnTo>
                  <a:pt x="807974" y="74422"/>
                </a:lnTo>
                <a:lnTo>
                  <a:pt x="864847" y="21081"/>
                </a:lnTo>
                <a:close/>
              </a:path>
              <a:path w="871854" h="287019">
                <a:moveTo>
                  <a:pt x="805561" y="21081"/>
                </a:moveTo>
                <a:lnTo>
                  <a:pt x="793152" y="24791"/>
                </a:lnTo>
                <a:lnTo>
                  <a:pt x="800580" y="49664"/>
                </a:lnTo>
                <a:lnTo>
                  <a:pt x="812926" y="45974"/>
                </a:lnTo>
                <a:lnTo>
                  <a:pt x="805561" y="21081"/>
                </a:lnTo>
                <a:close/>
              </a:path>
              <a:path w="871854" h="287019">
                <a:moveTo>
                  <a:pt x="785749" y="0"/>
                </a:moveTo>
                <a:lnTo>
                  <a:pt x="793152" y="24791"/>
                </a:lnTo>
                <a:lnTo>
                  <a:pt x="805561" y="21081"/>
                </a:lnTo>
                <a:lnTo>
                  <a:pt x="864847" y="21081"/>
                </a:lnTo>
                <a:lnTo>
                  <a:pt x="871347" y="14986"/>
                </a:lnTo>
                <a:lnTo>
                  <a:pt x="78574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69178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1" y="1161644"/>
            <a:ext cx="9144000" cy="3731791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spcBef>
                <a:spcPts val="580"/>
              </a:spcBef>
              <a:tabLst>
                <a:tab pos="991235" algn="l"/>
                <a:tab pos="1829435" algn="l"/>
              </a:tabLst>
            </a:pPr>
            <a:r>
              <a:rPr sz="2000" spc="229" dirty="0">
                <a:solidFill>
                  <a:srgbClr val="006FC0"/>
                </a:solidFill>
                <a:latin typeface="Arial"/>
                <a:cs typeface="Arial"/>
              </a:rPr>
              <a:t>public	</a:t>
            </a:r>
            <a:r>
              <a:rPr sz="2000" spc="185" dirty="0">
                <a:solidFill>
                  <a:srgbClr val="006FC0"/>
                </a:solidFill>
                <a:latin typeface="Arial"/>
                <a:cs typeface="Arial"/>
              </a:rPr>
              <a:t>class	</a:t>
            </a:r>
            <a:r>
              <a:rPr sz="2000" spc="25" dirty="0">
                <a:latin typeface="Arial"/>
                <a:cs typeface="Arial"/>
              </a:rPr>
              <a:t>WeatherData</a:t>
            </a:r>
            <a:endParaRPr sz="2000" dirty="0">
              <a:latin typeface="Arial"/>
              <a:cs typeface="Arial"/>
            </a:endParaRPr>
          </a:p>
          <a:p>
            <a:pPr marL="12700">
              <a:spcBef>
                <a:spcPts val="480"/>
              </a:spcBef>
            </a:pPr>
            <a:r>
              <a:rPr sz="2000" spc="430" dirty="0"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927100">
              <a:spcBef>
                <a:spcPts val="480"/>
              </a:spcBef>
              <a:tabLst>
                <a:tab pos="1347470" algn="l"/>
                <a:tab pos="2603500" algn="l"/>
                <a:tab pos="3860800" algn="l"/>
              </a:tabLst>
            </a:pPr>
            <a:r>
              <a:rPr sz="2000" spc="545" dirty="0">
                <a:solidFill>
                  <a:srgbClr val="00AF50"/>
                </a:solidFill>
                <a:latin typeface="Arial"/>
                <a:cs typeface="Arial"/>
              </a:rPr>
              <a:t>//	</a:t>
            </a:r>
            <a:r>
              <a:rPr sz="2000" spc="165" dirty="0">
                <a:solidFill>
                  <a:srgbClr val="00AF50"/>
                </a:solidFill>
                <a:latin typeface="Arial"/>
                <a:cs typeface="Arial"/>
              </a:rPr>
              <a:t>instance	</a:t>
            </a:r>
            <a:r>
              <a:rPr sz="2000" spc="225" dirty="0">
                <a:solidFill>
                  <a:srgbClr val="00AF50"/>
                </a:solidFill>
                <a:latin typeface="Arial"/>
                <a:cs typeface="Arial"/>
              </a:rPr>
              <a:t>variable	</a:t>
            </a:r>
            <a:r>
              <a:rPr sz="2000" spc="200" dirty="0">
                <a:solidFill>
                  <a:srgbClr val="00AF50"/>
                </a:solidFill>
                <a:latin typeface="Arial"/>
                <a:cs typeface="Arial"/>
              </a:rPr>
              <a:t>declarations</a:t>
            </a:r>
            <a:endParaRPr sz="2000" dirty="0">
              <a:latin typeface="Arial"/>
              <a:cs typeface="Arial"/>
            </a:endParaRPr>
          </a:p>
          <a:p>
            <a:pPr marL="927100">
              <a:spcBef>
                <a:spcPts val="480"/>
              </a:spcBef>
              <a:tabLst>
                <a:tab pos="1905635" algn="l"/>
                <a:tab pos="2603500" algn="l"/>
              </a:tabLst>
            </a:pPr>
            <a:r>
              <a:rPr sz="2000" spc="229" dirty="0">
                <a:solidFill>
                  <a:srgbClr val="006FC0"/>
                </a:solidFill>
                <a:latin typeface="Arial"/>
                <a:cs typeface="Arial"/>
              </a:rPr>
              <a:t>public	</a:t>
            </a:r>
            <a:r>
              <a:rPr sz="2000" spc="180" dirty="0">
                <a:solidFill>
                  <a:srgbClr val="006FC0"/>
                </a:solidFill>
                <a:latin typeface="Arial"/>
                <a:cs typeface="Arial"/>
              </a:rPr>
              <a:t>void	</a:t>
            </a:r>
            <a:r>
              <a:rPr sz="2000" spc="15" dirty="0">
                <a:latin typeface="Arial"/>
                <a:cs typeface="Arial"/>
              </a:rPr>
              <a:t>measurementsChanged()</a:t>
            </a:r>
            <a:endParaRPr sz="2000" dirty="0">
              <a:latin typeface="Arial"/>
              <a:cs typeface="Arial"/>
            </a:endParaRPr>
          </a:p>
          <a:p>
            <a:pPr marL="927100">
              <a:spcBef>
                <a:spcPts val="480"/>
              </a:spcBef>
            </a:pPr>
            <a:r>
              <a:rPr sz="2000" spc="430" dirty="0"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1841500" marR="2799080">
              <a:lnSpc>
                <a:spcPct val="120000"/>
              </a:lnSpc>
              <a:tabLst>
                <a:tab pos="2681605" algn="l"/>
                <a:tab pos="3378200" algn="l"/>
                <a:tab pos="3658235" algn="l"/>
                <a:tab pos="3937635" algn="l"/>
                <a:tab pos="4217670" algn="l"/>
              </a:tabLst>
            </a:pPr>
            <a:r>
              <a:rPr sz="2000" spc="345" dirty="0">
                <a:solidFill>
                  <a:srgbClr val="006FC0"/>
                </a:solidFill>
                <a:latin typeface="Arial"/>
                <a:cs typeface="Arial"/>
              </a:rPr>
              <a:t>float	</a:t>
            </a:r>
            <a:r>
              <a:rPr sz="2000" spc="-15" dirty="0">
                <a:latin typeface="Arial"/>
                <a:cs typeface="Arial"/>
              </a:rPr>
              <a:t>temp	</a:t>
            </a:r>
            <a:r>
              <a:rPr sz="2000" spc="-70" dirty="0">
                <a:latin typeface="Arial"/>
                <a:cs typeface="Arial"/>
              </a:rPr>
              <a:t>=	</a:t>
            </a:r>
            <a:r>
              <a:rPr sz="2000" spc="150" dirty="0">
                <a:latin typeface="Arial"/>
                <a:cs typeface="Arial"/>
              </a:rPr>
              <a:t>getTemperature();  </a:t>
            </a:r>
            <a:r>
              <a:rPr sz="2000" spc="254" dirty="0">
                <a:solidFill>
                  <a:srgbClr val="006FC0"/>
                </a:solidFill>
                <a:latin typeface="Arial"/>
                <a:cs typeface="Arial"/>
              </a:rPr>
              <a:t>flo</a:t>
            </a:r>
            <a:r>
              <a:rPr sz="2000" spc="395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000" spc="54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6FC0"/>
                </a:solidFill>
                <a:latin typeface="Arial"/>
                <a:cs typeface="Arial"/>
              </a:rPr>
              <a:t>	</a:t>
            </a:r>
            <a:r>
              <a:rPr sz="2000" spc="-25" dirty="0">
                <a:latin typeface="Arial"/>
                <a:cs typeface="Arial"/>
              </a:rPr>
              <a:t>h</a:t>
            </a:r>
            <a:r>
              <a:rPr sz="2000" spc="35" dirty="0">
                <a:latin typeface="Arial"/>
                <a:cs typeface="Arial"/>
              </a:rPr>
              <a:t>um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25" dirty="0">
                <a:latin typeface="Arial"/>
                <a:cs typeface="Arial"/>
              </a:rPr>
              <a:t>d</a:t>
            </a:r>
            <a:r>
              <a:rPr sz="2000" spc="434" dirty="0">
                <a:latin typeface="Arial"/>
                <a:cs typeface="Arial"/>
              </a:rPr>
              <a:t>ity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65" dirty="0">
                <a:latin typeface="Arial"/>
                <a:cs typeface="Arial"/>
              </a:rPr>
              <a:t>=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25" dirty="0">
                <a:latin typeface="Arial"/>
                <a:cs typeface="Arial"/>
              </a:rPr>
              <a:t>g</a:t>
            </a:r>
            <a:r>
              <a:rPr sz="2000" spc="50" dirty="0">
                <a:latin typeface="Arial"/>
                <a:cs typeface="Arial"/>
              </a:rPr>
              <a:t>et</a:t>
            </a:r>
            <a:r>
              <a:rPr sz="2000" spc="80" dirty="0">
                <a:latin typeface="Arial"/>
                <a:cs typeface="Arial"/>
              </a:rPr>
              <a:t>H</a:t>
            </a:r>
            <a:r>
              <a:rPr sz="2000" spc="-25" dirty="0">
                <a:latin typeface="Arial"/>
                <a:cs typeface="Arial"/>
              </a:rPr>
              <a:t>u</a:t>
            </a:r>
            <a:r>
              <a:rPr sz="2000" spc="215" dirty="0">
                <a:latin typeface="Arial"/>
                <a:cs typeface="Arial"/>
              </a:rPr>
              <a:t>mid</a:t>
            </a:r>
            <a:r>
              <a:rPr sz="2000" spc="80" dirty="0">
                <a:latin typeface="Arial"/>
                <a:cs typeface="Arial"/>
              </a:rPr>
              <a:t>i</a:t>
            </a:r>
            <a:r>
              <a:rPr sz="2000" spc="325" dirty="0">
                <a:latin typeface="Arial"/>
                <a:cs typeface="Arial"/>
              </a:rPr>
              <a:t>ty</a:t>
            </a:r>
            <a:r>
              <a:rPr sz="2000" spc="420" dirty="0">
                <a:latin typeface="Arial"/>
                <a:cs typeface="Arial"/>
              </a:rPr>
              <a:t>(</a:t>
            </a:r>
            <a:r>
              <a:rPr sz="2000" spc="470" dirty="0">
                <a:latin typeface="Arial"/>
                <a:cs typeface="Arial"/>
              </a:rPr>
              <a:t>);  </a:t>
            </a:r>
            <a:r>
              <a:rPr sz="2000" spc="345" dirty="0">
                <a:solidFill>
                  <a:srgbClr val="006FC0"/>
                </a:solidFill>
                <a:latin typeface="Arial"/>
                <a:cs typeface="Arial"/>
              </a:rPr>
              <a:t>float</a:t>
            </a:r>
            <a:r>
              <a:rPr sz="2000" dirty="0">
                <a:solidFill>
                  <a:srgbClr val="006FC0"/>
                </a:solidFill>
                <a:latin typeface="Arial"/>
                <a:cs typeface="Arial"/>
              </a:rPr>
              <a:t>	</a:t>
            </a:r>
            <a:r>
              <a:rPr sz="2000" spc="-25" dirty="0">
                <a:latin typeface="Arial"/>
                <a:cs typeface="Arial"/>
              </a:rPr>
              <a:t>p</a:t>
            </a:r>
            <a:r>
              <a:rPr sz="2000" spc="165" dirty="0">
                <a:latin typeface="Arial"/>
                <a:cs typeface="Arial"/>
              </a:rPr>
              <a:t>re</a:t>
            </a:r>
            <a:r>
              <a:rPr sz="2000" spc="175" dirty="0">
                <a:latin typeface="Arial"/>
                <a:cs typeface="Arial"/>
              </a:rPr>
              <a:t>s</a:t>
            </a:r>
            <a:r>
              <a:rPr sz="2000" spc="90" dirty="0">
                <a:latin typeface="Arial"/>
                <a:cs typeface="Arial"/>
              </a:rPr>
              <a:t>s</a:t>
            </a:r>
            <a:r>
              <a:rPr sz="2000" spc="135" dirty="0">
                <a:latin typeface="Arial"/>
                <a:cs typeface="Arial"/>
              </a:rPr>
              <a:t>ure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70" dirty="0">
                <a:latin typeface="Arial"/>
                <a:cs typeface="Arial"/>
              </a:rPr>
              <a:t>=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25" dirty="0">
                <a:latin typeface="Arial"/>
                <a:cs typeface="Arial"/>
              </a:rPr>
              <a:t>g</a:t>
            </a:r>
            <a:r>
              <a:rPr sz="2000" spc="80" dirty="0">
                <a:latin typeface="Arial"/>
                <a:cs typeface="Arial"/>
              </a:rPr>
              <a:t>et</a:t>
            </a:r>
            <a:r>
              <a:rPr sz="2000" spc="120" dirty="0">
                <a:latin typeface="Arial"/>
                <a:cs typeface="Arial"/>
              </a:rPr>
              <a:t>P</a:t>
            </a:r>
            <a:r>
              <a:rPr sz="2000" spc="425" dirty="0">
                <a:latin typeface="Arial"/>
                <a:cs typeface="Arial"/>
              </a:rPr>
              <a:t>r</a:t>
            </a:r>
            <a:r>
              <a:rPr sz="2000" spc="100" dirty="0">
                <a:latin typeface="Arial"/>
                <a:cs typeface="Arial"/>
              </a:rPr>
              <a:t>essure</a:t>
            </a:r>
            <a:r>
              <a:rPr sz="2000" spc="425" dirty="0">
                <a:latin typeface="Arial"/>
                <a:cs typeface="Arial"/>
              </a:rPr>
              <a:t>(</a:t>
            </a:r>
            <a:r>
              <a:rPr sz="2000" spc="490" dirty="0">
                <a:latin typeface="Arial"/>
                <a:cs typeface="Arial"/>
              </a:rPr>
              <a:t>);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841500">
              <a:tabLst>
                <a:tab pos="6173470" algn="l"/>
                <a:tab pos="7569200" algn="l"/>
              </a:tabLst>
            </a:pPr>
            <a:r>
              <a:rPr sz="2000" spc="165" dirty="0">
                <a:latin typeface="Arial"/>
                <a:cs typeface="Arial"/>
              </a:rPr>
              <a:t>currentConditions.update(temp,	</a:t>
            </a:r>
            <a:r>
              <a:rPr sz="2000" spc="210" dirty="0">
                <a:latin typeface="Arial"/>
                <a:cs typeface="Arial"/>
              </a:rPr>
              <a:t>humidity,	</a:t>
            </a:r>
            <a:r>
              <a:rPr sz="2000" spc="195" dirty="0">
                <a:latin typeface="Arial"/>
                <a:cs typeface="Arial"/>
              </a:rPr>
              <a:t>pressure);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5181" y="125679"/>
            <a:ext cx="9508579" cy="635000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The </a:t>
            </a:r>
            <a:r>
              <a:rPr sz="4000" spc="-15" dirty="0">
                <a:solidFill>
                  <a:schemeClr val="tx1"/>
                </a:solidFill>
                <a:latin typeface="Arial"/>
                <a:cs typeface="Arial"/>
              </a:rPr>
              <a:t>Weather </a:t>
            </a: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Data</a:t>
            </a:r>
            <a:r>
              <a:rPr sz="4000" spc="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Implementation</a:t>
            </a:r>
            <a:endParaRPr sz="4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31795" y="4945493"/>
            <a:ext cx="6175375" cy="101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89"/>
              </a:lnSpc>
              <a:tabLst>
                <a:tab pos="3365500" algn="l"/>
                <a:tab pos="4761865" algn="l"/>
              </a:tabLst>
            </a:pPr>
            <a:r>
              <a:rPr sz="2000" spc="325" dirty="0">
                <a:latin typeface="Arial"/>
                <a:cs typeface="Arial"/>
              </a:rPr>
              <a:t>sta</a:t>
            </a:r>
            <a:r>
              <a:rPr sz="2000" spc="190" dirty="0">
                <a:latin typeface="Arial"/>
                <a:cs typeface="Arial"/>
              </a:rPr>
              <a:t>t</a:t>
            </a:r>
            <a:r>
              <a:rPr sz="2000" spc="470" dirty="0">
                <a:latin typeface="Arial"/>
                <a:cs typeface="Arial"/>
              </a:rPr>
              <a:t>is</a:t>
            </a:r>
            <a:r>
              <a:rPr sz="2000" spc="350" dirty="0">
                <a:latin typeface="Arial"/>
                <a:cs typeface="Arial"/>
              </a:rPr>
              <a:t>t</a:t>
            </a:r>
            <a:r>
              <a:rPr sz="2000" spc="254" dirty="0">
                <a:latin typeface="Arial"/>
                <a:cs typeface="Arial"/>
              </a:rPr>
              <a:t>ic</a:t>
            </a:r>
            <a:r>
              <a:rPr sz="2000" spc="340" dirty="0">
                <a:latin typeface="Arial"/>
                <a:cs typeface="Arial"/>
              </a:rPr>
              <a:t>s</a:t>
            </a:r>
            <a:r>
              <a:rPr sz="2000" spc="530" dirty="0">
                <a:latin typeface="Arial"/>
                <a:cs typeface="Arial"/>
              </a:rPr>
              <a:t>.</a:t>
            </a:r>
            <a:r>
              <a:rPr sz="2000" spc="-10" dirty="0">
                <a:latin typeface="Arial"/>
                <a:cs typeface="Arial"/>
              </a:rPr>
              <a:t>upd</a:t>
            </a:r>
            <a:r>
              <a:rPr sz="2000" spc="-20" dirty="0">
                <a:latin typeface="Arial"/>
                <a:cs typeface="Arial"/>
              </a:rPr>
              <a:t>a</a:t>
            </a:r>
            <a:r>
              <a:rPr sz="2000" spc="265" dirty="0">
                <a:latin typeface="Arial"/>
                <a:cs typeface="Arial"/>
              </a:rPr>
              <a:t>te</a:t>
            </a:r>
            <a:r>
              <a:rPr sz="2000" spc="420" dirty="0">
                <a:latin typeface="Arial"/>
                <a:cs typeface="Arial"/>
              </a:rPr>
              <a:t>(</a:t>
            </a:r>
            <a:r>
              <a:rPr sz="2000" spc="-10" dirty="0">
                <a:latin typeface="Arial"/>
                <a:cs typeface="Arial"/>
              </a:rPr>
              <a:t>te</a:t>
            </a:r>
            <a:r>
              <a:rPr sz="2000" spc="-25" dirty="0">
                <a:latin typeface="Arial"/>
                <a:cs typeface="Arial"/>
              </a:rPr>
              <a:t>m</a:t>
            </a:r>
            <a:r>
              <a:rPr sz="2000" spc="-20" dirty="0">
                <a:latin typeface="Arial"/>
                <a:cs typeface="Arial"/>
              </a:rPr>
              <a:t>p</a:t>
            </a:r>
            <a:r>
              <a:rPr sz="2000" spc="545" dirty="0">
                <a:latin typeface="Arial"/>
                <a:cs typeface="Arial"/>
              </a:rPr>
              <a:t>,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" dirty="0">
                <a:latin typeface="Arial"/>
                <a:cs typeface="Arial"/>
              </a:rPr>
              <a:t>h</a:t>
            </a:r>
            <a:r>
              <a:rPr sz="2000" spc="-20" dirty="0">
                <a:latin typeface="Arial"/>
                <a:cs typeface="Arial"/>
              </a:rPr>
              <a:t>u</a:t>
            </a:r>
            <a:r>
              <a:rPr sz="2000" spc="25" dirty="0">
                <a:latin typeface="Arial"/>
                <a:cs typeface="Arial"/>
              </a:rPr>
              <a:t>mi</a:t>
            </a:r>
            <a:r>
              <a:rPr sz="2000" spc="15" dirty="0">
                <a:latin typeface="Arial"/>
                <a:cs typeface="Arial"/>
              </a:rPr>
              <a:t>d</a:t>
            </a:r>
            <a:r>
              <a:rPr sz="2000" spc="325" dirty="0">
                <a:latin typeface="Arial"/>
                <a:cs typeface="Arial"/>
              </a:rPr>
              <a:t>it</a:t>
            </a:r>
            <a:r>
              <a:rPr sz="2000" spc="635" dirty="0">
                <a:latin typeface="Arial"/>
                <a:cs typeface="Arial"/>
              </a:rPr>
              <a:t>y</a:t>
            </a:r>
            <a:r>
              <a:rPr sz="2000" spc="545" dirty="0">
                <a:latin typeface="Arial"/>
                <a:cs typeface="Arial"/>
              </a:rPr>
              <a:t>,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265" dirty="0">
                <a:latin typeface="Arial"/>
                <a:cs typeface="Arial"/>
              </a:rPr>
              <a:t>p</a:t>
            </a:r>
            <a:r>
              <a:rPr sz="2000" spc="165" dirty="0">
                <a:latin typeface="Arial"/>
                <a:cs typeface="Arial"/>
              </a:rPr>
              <a:t>r</a:t>
            </a:r>
            <a:r>
              <a:rPr sz="2000" spc="-20" dirty="0">
                <a:latin typeface="Arial"/>
                <a:cs typeface="Arial"/>
              </a:rPr>
              <a:t>e</a:t>
            </a:r>
            <a:r>
              <a:rPr sz="2000" spc="185" dirty="0">
                <a:latin typeface="Arial"/>
                <a:cs typeface="Arial"/>
              </a:rPr>
              <a:t>ssure</a:t>
            </a:r>
            <a:r>
              <a:rPr sz="2000" spc="114" dirty="0">
                <a:latin typeface="Arial"/>
                <a:cs typeface="Arial"/>
              </a:rPr>
              <a:t>)</a:t>
            </a:r>
            <a:r>
              <a:rPr sz="2000" spc="545" dirty="0">
                <a:latin typeface="Arial"/>
                <a:cs typeface="Arial"/>
              </a:rPr>
              <a:t>;</a:t>
            </a:r>
            <a:endParaRPr sz="2000" dirty="0">
              <a:latin typeface="Arial"/>
              <a:cs typeface="Arial"/>
            </a:endParaRPr>
          </a:p>
          <a:p>
            <a:pPr marL="12700">
              <a:spcBef>
                <a:spcPts val="480"/>
              </a:spcBef>
              <a:tabLst>
                <a:tab pos="3085465" algn="l"/>
                <a:tab pos="4483100" algn="l"/>
              </a:tabLst>
            </a:pPr>
            <a:r>
              <a:rPr sz="2000" spc="170" dirty="0">
                <a:latin typeface="Arial"/>
                <a:cs typeface="Arial"/>
              </a:rPr>
              <a:t>forecast.update(temp,	</a:t>
            </a:r>
            <a:r>
              <a:rPr sz="2000" spc="210" dirty="0">
                <a:latin typeface="Arial"/>
                <a:cs typeface="Arial"/>
              </a:rPr>
              <a:t>humidity,	</a:t>
            </a:r>
            <a:r>
              <a:rPr sz="2000" spc="195" dirty="0">
                <a:latin typeface="Arial"/>
                <a:cs typeface="Arial"/>
              </a:rPr>
              <a:t>pressure);</a:t>
            </a:r>
            <a:endParaRPr sz="2000" dirty="0">
              <a:latin typeface="Arial"/>
              <a:cs typeface="Arial"/>
            </a:endParaRPr>
          </a:p>
          <a:p>
            <a:pPr marL="12700">
              <a:spcBef>
                <a:spcPts val="480"/>
              </a:spcBef>
              <a:tabLst>
                <a:tab pos="432434" algn="l"/>
                <a:tab pos="1271270" algn="l"/>
                <a:tab pos="2946400" algn="l"/>
                <a:tab pos="4064000" algn="l"/>
              </a:tabLst>
            </a:pPr>
            <a:r>
              <a:rPr sz="2000" spc="545" dirty="0">
                <a:solidFill>
                  <a:srgbClr val="00AF50"/>
                </a:solidFill>
                <a:latin typeface="Arial"/>
                <a:cs typeface="Arial"/>
              </a:rPr>
              <a:t>//	</a:t>
            </a:r>
            <a:r>
              <a:rPr sz="2000" spc="185" dirty="0">
                <a:solidFill>
                  <a:srgbClr val="00AF50"/>
                </a:solidFill>
                <a:latin typeface="Arial"/>
                <a:cs typeface="Arial"/>
              </a:rPr>
              <a:t>other	</a:t>
            </a:r>
            <a:r>
              <a:rPr sz="2000" spc="25" dirty="0">
                <a:solidFill>
                  <a:srgbClr val="00AF50"/>
                </a:solidFill>
                <a:latin typeface="Arial"/>
                <a:cs typeface="Arial"/>
              </a:rPr>
              <a:t>WeatherData	</a:t>
            </a:r>
            <a:r>
              <a:rPr sz="2000" dirty="0">
                <a:solidFill>
                  <a:srgbClr val="00AF50"/>
                </a:solidFill>
                <a:latin typeface="Arial"/>
                <a:cs typeface="Arial"/>
              </a:rPr>
              <a:t>methods	</a:t>
            </a:r>
            <a:r>
              <a:rPr sz="2000" spc="95" dirty="0">
                <a:solidFill>
                  <a:srgbClr val="00AF50"/>
                </a:solidFill>
                <a:latin typeface="Arial"/>
                <a:cs typeface="Arial"/>
              </a:rPr>
              <a:t>here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7445" y="6043330"/>
            <a:ext cx="16573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89"/>
              </a:lnSpc>
            </a:pPr>
            <a:r>
              <a:rPr sz="2000" spc="430" dirty="0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02740" y="6409090"/>
            <a:ext cx="16573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89"/>
              </a:lnSpc>
            </a:pPr>
            <a:r>
              <a:rPr sz="2000" spc="430" dirty="0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4813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31794" y="3356014"/>
            <a:ext cx="4357370" cy="7581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spcBef>
                <a:spcPts val="580"/>
              </a:spcBef>
              <a:tabLst>
                <a:tab pos="852169" algn="l"/>
                <a:tab pos="2108200" algn="l"/>
                <a:tab pos="2388870" algn="l"/>
              </a:tabLst>
            </a:pPr>
            <a:r>
              <a:rPr sz="2000" spc="345" dirty="0">
                <a:solidFill>
                  <a:srgbClr val="006FC0"/>
                </a:solidFill>
                <a:latin typeface="Arial"/>
                <a:cs typeface="Arial"/>
              </a:rPr>
              <a:t>float	</a:t>
            </a:r>
            <a:r>
              <a:rPr sz="2000" spc="165" dirty="0">
                <a:latin typeface="Arial"/>
                <a:cs typeface="Arial"/>
              </a:rPr>
              <a:t>humidity	</a:t>
            </a:r>
            <a:r>
              <a:rPr sz="2000" spc="-65" dirty="0">
                <a:latin typeface="Arial"/>
                <a:cs typeface="Arial"/>
              </a:rPr>
              <a:t>=	</a:t>
            </a:r>
            <a:r>
              <a:rPr sz="2000" spc="204" dirty="0">
                <a:latin typeface="Arial"/>
                <a:cs typeface="Arial"/>
              </a:rPr>
              <a:t>getHumidity();</a:t>
            </a:r>
            <a:endParaRPr sz="2000" dirty="0">
              <a:latin typeface="Arial"/>
              <a:cs typeface="Arial"/>
            </a:endParaRPr>
          </a:p>
          <a:p>
            <a:pPr marL="12700">
              <a:spcBef>
                <a:spcPts val="484"/>
              </a:spcBef>
              <a:tabLst>
                <a:tab pos="852169" algn="l"/>
                <a:tab pos="2108835" algn="l"/>
                <a:tab pos="2388870" algn="l"/>
              </a:tabLst>
            </a:pPr>
            <a:r>
              <a:rPr sz="2000" spc="345" dirty="0">
                <a:solidFill>
                  <a:srgbClr val="006FC0"/>
                </a:solidFill>
                <a:latin typeface="Arial"/>
                <a:cs typeface="Arial"/>
              </a:rPr>
              <a:t>float	</a:t>
            </a:r>
            <a:r>
              <a:rPr sz="2000" spc="125" dirty="0">
                <a:latin typeface="Arial"/>
                <a:cs typeface="Arial"/>
              </a:rPr>
              <a:t>pressure	</a:t>
            </a:r>
            <a:r>
              <a:rPr sz="2000" spc="-70" dirty="0">
                <a:latin typeface="Arial"/>
                <a:cs typeface="Arial"/>
              </a:rPr>
              <a:t>=	</a:t>
            </a:r>
            <a:r>
              <a:rPr sz="2000" spc="190" dirty="0">
                <a:latin typeface="Arial"/>
                <a:cs typeface="Arial"/>
              </a:rPr>
              <a:t>getPressure();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31794" y="4514470"/>
            <a:ext cx="71513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344035" algn="l"/>
                <a:tab pos="5740400" algn="l"/>
              </a:tabLst>
            </a:pPr>
            <a:r>
              <a:rPr sz="2000" spc="165" dirty="0">
                <a:latin typeface="Arial"/>
                <a:cs typeface="Arial"/>
              </a:rPr>
              <a:t>currentConditions.update(temp,	</a:t>
            </a:r>
            <a:r>
              <a:rPr sz="2000" spc="210" dirty="0">
                <a:latin typeface="Arial"/>
                <a:cs typeface="Arial"/>
              </a:rPr>
              <a:t>humidity,	</a:t>
            </a:r>
            <a:r>
              <a:rPr sz="2000" spc="195" dirty="0">
                <a:latin typeface="Arial"/>
                <a:cs typeface="Arial"/>
              </a:rPr>
              <a:t>pressure);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1749" y="125679"/>
            <a:ext cx="9062011" cy="635000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The </a:t>
            </a:r>
            <a:r>
              <a:rPr sz="4000" spc="-15" dirty="0">
                <a:solidFill>
                  <a:schemeClr val="tx1"/>
                </a:solidFill>
                <a:latin typeface="Arial"/>
                <a:cs typeface="Arial"/>
              </a:rPr>
              <a:t>Weather </a:t>
            </a: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Data</a:t>
            </a:r>
            <a:r>
              <a:rPr sz="4000" spc="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Implementation</a:t>
            </a:r>
            <a:endParaRPr sz="4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65769" y="1236979"/>
            <a:ext cx="3452154" cy="75084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spcBef>
                <a:spcPts val="95"/>
              </a:spcBef>
            </a:pP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Grab the most recent  measurements by calling  the </a:t>
            </a:r>
            <a:r>
              <a:rPr sz="1600" spc="-10" dirty="0">
                <a:solidFill>
                  <a:srgbClr val="7E7E7E"/>
                </a:solidFill>
                <a:latin typeface="Arial"/>
                <a:cs typeface="Arial"/>
              </a:rPr>
              <a:t>WeatherData’s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getter  methods (already  implemented)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4164" y="978523"/>
            <a:ext cx="6046470" cy="224163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73660" rIns="0" bIns="0" rtlCol="0">
            <a:spAutoFit/>
          </a:bodyPr>
          <a:lstStyle/>
          <a:p>
            <a:pPr marL="12700">
              <a:spcBef>
                <a:spcPts val="580"/>
              </a:spcBef>
              <a:tabLst>
                <a:tab pos="991235" algn="l"/>
                <a:tab pos="1829435" algn="l"/>
              </a:tabLst>
            </a:pPr>
            <a:r>
              <a:rPr sz="2000" spc="229" dirty="0">
                <a:solidFill>
                  <a:srgbClr val="006FC0"/>
                </a:solidFill>
                <a:latin typeface="Arial"/>
                <a:cs typeface="Arial"/>
              </a:rPr>
              <a:t>public	</a:t>
            </a:r>
            <a:r>
              <a:rPr sz="2000" spc="185" dirty="0">
                <a:solidFill>
                  <a:srgbClr val="006FC0"/>
                </a:solidFill>
                <a:latin typeface="Arial"/>
                <a:cs typeface="Arial"/>
              </a:rPr>
              <a:t>class	</a:t>
            </a:r>
            <a:r>
              <a:rPr sz="2000" spc="25" dirty="0">
                <a:latin typeface="Arial"/>
                <a:cs typeface="Arial"/>
              </a:rPr>
              <a:t>WeatherData</a:t>
            </a:r>
            <a:endParaRPr sz="2000" dirty="0">
              <a:latin typeface="Arial"/>
              <a:cs typeface="Arial"/>
            </a:endParaRPr>
          </a:p>
          <a:p>
            <a:pPr marL="12700">
              <a:spcBef>
                <a:spcPts val="480"/>
              </a:spcBef>
            </a:pPr>
            <a:r>
              <a:rPr sz="2000" spc="430" dirty="0"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927100">
              <a:spcBef>
                <a:spcPts val="480"/>
              </a:spcBef>
              <a:tabLst>
                <a:tab pos="1347470" algn="l"/>
                <a:tab pos="2603500" algn="l"/>
                <a:tab pos="3860800" algn="l"/>
              </a:tabLst>
            </a:pPr>
            <a:r>
              <a:rPr sz="2000" spc="545" dirty="0">
                <a:solidFill>
                  <a:srgbClr val="00AF50"/>
                </a:solidFill>
                <a:latin typeface="Arial"/>
                <a:cs typeface="Arial"/>
              </a:rPr>
              <a:t>//	</a:t>
            </a:r>
            <a:r>
              <a:rPr sz="2000" spc="165" dirty="0">
                <a:solidFill>
                  <a:srgbClr val="00AF50"/>
                </a:solidFill>
                <a:latin typeface="Arial"/>
                <a:cs typeface="Arial"/>
              </a:rPr>
              <a:t>instance	</a:t>
            </a:r>
            <a:r>
              <a:rPr sz="2000" spc="225" dirty="0">
                <a:solidFill>
                  <a:srgbClr val="00AF50"/>
                </a:solidFill>
                <a:latin typeface="Arial"/>
                <a:cs typeface="Arial"/>
              </a:rPr>
              <a:t>variable	</a:t>
            </a:r>
            <a:r>
              <a:rPr sz="2000" spc="200" dirty="0">
                <a:solidFill>
                  <a:srgbClr val="00AF50"/>
                </a:solidFill>
                <a:latin typeface="Arial"/>
                <a:cs typeface="Arial"/>
              </a:rPr>
              <a:t>declarations</a:t>
            </a:r>
            <a:endParaRPr sz="2000" dirty="0">
              <a:latin typeface="Arial"/>
              <a:cs typeface="Arial"/>
            </a:endParaRPr>
          </a:p>
          <a:p>
            <a:pPr marL="927100">
              <a:spcBef>
                <a:spcPts val="480"/>
              </a:spcBef>
              <a:tabLst>
                <a:tab pos="1905635" algn="l"/>
                <a:tab pos="2603500" algn="l"/>
              </a:tabLst>
            </a:pPr>
            <a:r>
              <a:rPr sz="2000" spc="229" dirty="0">
                <a:solidFill>
                  <a:srgbClr val="006FC0"/>
                </a:solidFill>
                <a:latin typeface="Arial"/>
                <a:cs typeface="Arial"/>
              </a:rPr>
              <a:t>public	</a:t>
            </a:r>
            <a:r>
              <a:rPr sz="2000" spc="180" dirty="0">
                <a:solidFill>
                  <a:srgbClr val="006FC0"/>
                </a:solidFill>
                <a:latin typeface="Arial"/>
                <a:cs typeface="Arial"/>
              </a:rPr>
              <a:t>void	</a:t>
            </a:r>
            <a:r>
              <a:rPr sz="2000" spc="15" dirty="0">
                <a:latin typeface="Arial"/>
                <a:cs typeface="Arial"/>
              </a:rPr>
              <a:t>measurementsChanged()</a:t>
            </a:r>
            <a:endParaRPr sz="2000" dirty="0">
              <a:latin typeface="Arial"/>
              <a:cs typeface="Arial"/>
            </a:endParaRPr>
          </a:p>
          <a:p>
            <a:pPr marL="927100">
              <a:spcBef>
                <a:spcPts val="480"/>
              </a:spcBef>
            </a:pPr>
            <a:r>
              <a:rPr sz="2000" spc="430" dirty="0">
                <a:latin typeface="Arial"/>
                <a:cs typeface="Arial"/>
              </a:rPr>
              <a:t>{</a:t>
            </a:r>
            <a:endParaRPr sz="2000" dirty="0">
              <a:latin typeface="Arial"/>
              <a:cs typeface="Arial"/>
            </a:endParaRPr>
          </a:p>
          <a:p>
            <a:pPr marL="1841500">
              <a:lnSpc>
                <a:spcPts val="2355"/>
              </a:lnSpc>
              <a:spcBef>
                <a:spcPts val="480"/>
              </a:spcBef>
              <a:tabLst>
                <a:tab pos="2681605" algn="l"/>
                <a:tab pos="3378200" algn="l"/>
                <a:tab pos="3658235" algn="l"/>
              </a:tabLst>
            </a:pPr>
            <a:r>
              <a:rPr sz="2000" spc="345" dirty="0">
                <a:solidFill>
                  <a:srgbClr val="006FC0"/>
                </a:solidFill>
                <a:latin typeface="Arial"/>
                <a:cs typeface="Arial"/>
              </a:rPr>
              <a:t>float	</a:t>
            </a:r>
            <a:r>
              <a:rPr sz="2000" spc="535" dirty="0">
                <a:latin typeface="Arial"/>
                <a:cs typeface="Arial"/>
              </a:rPr>
              <a:t>t</a:t>
            </a:r>
            <a:r>
              <a:rPr sz="2000" spc="-200" dirty="0">
                <a:latin typeface="Arial"/>
                <a:cs typeface="Arial"/>
              </a:rPr>
              <a:t>emp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70" dirty="0">
                <a:latin typeface="Arial"/>
                <a:cs typeface="Arial"/>
              </a:rPr>
              <a:t>=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5" dirty="0" err="1">
                <a:latin typeface="Arial"/>
                <a:cs typeface="Arial"/>
              </a:rPr>
              <a:t>g</a:t>
            </a:r>
            <a:r>
              <a:rPr sz="2000" spc="-25" dirty="0" err="1">
                <a:latin typeface="Arial"/>
                <a:cs typeface="Arial"/>
              </a:rPr>
              <a:t>e</a:t>
            </a:r>
            <a:r>
              <a:rPr sz="2000" spc="125" dirty="0" err="1">
                <a:latin typeface="Arial"/>
                <a:cs typeface="Arial"/>
              </a:rPr>
              <a:t>tT</a:t>
            </a:r>
            <a:r>
              <a:rPr sz="2000" spc="150" dirty="0" err="1">
                <a:latin typeface="Arial"/>
                <a:cs typeface="Arial"/>
              </a:rPr>
              <a:t>e</a:t>
            </a:r>
            <a:r>
              <a:rPr sz="2000" spc="-210" dirty="0" err="1">
                <a:latin typeface="Arial"/>
                <a:cs typeface="Arial"/>
              </a:rPr>
              <a:t>mp</a:t>
            </a:r>
            <a:r>
              <a:rPr sz="2000" spc="-180" dirty="0" err="1">
                <a:latin typeface="Arial"/>
                <a:cs typeface="Arial"/>
              </a:rPr>
              <a:t>e</a:t>
            </a:r>
            <a:r>
              <a:rPr sz="2000" spc="425" dirty="0" err="1">
                <a:latin typeface="Arial"/>
                <a:cs typeface="Arial"/>
              </a:rPr>
              <a:t>r</a:t>
            </a:r>
            <a:r>
              <a:rPr sz="2000" spc="175" dirty="0" err="1">
                <a:latin typeface="Arial"/>
                <a:cs typeface="Arial"/>
              </a:rPr>
              <a:t>atur</a:t>
            </a:r>
            <a:r>
              <a:rPr sz="2000" spc="225" dirty="0" err="1">
                <a:latin typeface="Arial"/>
                <a:cs typeface="Arial"/>
              </a:rPr>
              <a:t>e</a:t>
            </a:r>
            <a:r>
              <a:rPr sz="2000" spc="434" dirty="0">
                <a:latin typeface="Arial"/>
                <a:cs typeface="Arial"/>
              </a:rPr>
              <a:t>(</a:t>
            </a:r>
            <a:r>
              <a:rPr sz="2000" spc="425" dirty="0">
                <a:latin typeface="Arial"/>
                <a:cs typeface="Arial"/>
              </a:rPr>
              <a:t>)</a:t>
            </a:r>
            <a:r>
              <a:rPr sz="2000" spc="545" dirty="0">
                <a:latin typeface="Arial"/>
                <a:cs typeface="Arial"/>
              </a:rPr>
              <a:t>;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2563" y="3590036"/>
            <a:ext cx="2986030" cy="74142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lang="en-US" sz="1600" spc="-5" dirty="0">
                <a:solidFill>
                  <a:srgbClr val="7E7E7E"/>
                </a:solidFill>
                <a:latin typeface="Arial"/>
                <a:cs typeface="Arial"/>
              </a:rPr>
              <a:t>Call each</a:t>
            </a:r>
            <a:r>
              <a:rPr lang="en-US" sz="1600" spc="-19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lang="en-US" sz="1600" spc="-5" dirty="0">
                <a:solidFill>
                  <a:srgbClr val="7E7E7E"/>
                </a:solidFill>
                <a:latin typeface="Arial"/>
                <a:cs typeface="Arial"/>
              </a:rPr>
              <a:t>display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element to  update its</a:t>
            </a:r>
            <a:r>
              <a:rPr sz="1600" spc="-2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7E7E7E"/>
                </a:solidFill>
                <a:latin typeface="Arial"/>
                <a:cs typeface="Arial"/>
              </a:rPr>
              <a:t>display  passing it the  most recent  measurements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468361" y="2518410"/>
            <a:ext cx="906780" cy="619760"/>
          </a:xfrm>
          <a:custGeom>
            <a:avLst/>
            <a:gdLst/>
            <a:ahLst/>
            <a:cxnLst/>
            <a:rect l="l" t="t" r="r" b="b"/>
            <a:pathLst>
              <a:path w="906779" h="619760">
                <a:moveTo>
                  <a:pt x="42545" y="543687"/>
                </a:moveTo>
                <a:lnTo>
                  <a:pt x="0" y="619378"/>
                </a:lnTo>
                <a:lnTo>
                  <a:pt x="86105" y="608076"/>
                </a:lnTo>
                <a:lnTo>
                  <a:pt x="76483" y="593851"/>
                </a:lnTo>
                <a:lnTo>
                  <a:pt x="60960" y="593851"/>
                </a:lnTo>
                <a:lnTo>
                  <a:pt x="46354" y="572388"/>
                </a:lnTo>
                <a:lnTo>
                  <a:pt x="57060" y="565143"/>
                </a:lnTo>
                <a:lnTo>
                  <a:pt x="42545" y="543687"/>
                </a:lnTo>
                <a:close/>
              </a:path>
              <a:path w="906779" h="619760">
                <a:moveTo>
                  <a:pt x="57060" y="565143"/>
                </a:moveTo>
                <a:lnTo>
                  <a:pt x="46354" y="572388"/>
                </a:lnTo>
                <a:lnTo>
                  <a:pt x="60960" y="593851"/>
                </a:lnTo>
                <a:lnTo>
                  <a:pt x="71606" y="586644"/>
                </a:lnTo>
                <a:lnTo>
                  <a:pt x="57060" y="565143"/>
                </a:lnTo>
                <a:close/>
              </a:path>
              <a:path w="906779" h="619760">
                <a:moveTo>
                  <a:pt x="71606" y="586644"/>
                </a:moveTo>
                <a:lnTo>
                  <a:pt x="60960" y="593851"/>
                </a:lnTo>
                <a:lnTo>
                  <a:pt x="76483" y="593851"/>
                </a:lnTo>
                <a:lnTo>
                  <a:pt x="71606" y="586644"/>
                </a:lnTo>
                <a:close/>
              </a:path>
              <a:path w="906779" h="619760">
                <a:moveTo>
                  <a:pt x="892047" y="0"/>
                </a:moveTo>
                <a:lnTo>
                  <a:pt x="57060" y="565143"/>
                </a:lnTo>
                <a:lnTo>
                  <a:pt x="71606" y="586644"/>
                </a:lnTo>
                <a:lnTo>
                  <a:pt x="906653" y="21336"/>
                </a:lnTo>
                <a:lnTo>
                  <a:pt x="89204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05522" y="2498598"/>
            <a:ext cx="772795" cy="1055370"/>
          </a:xfrm>
          <a:custGeom>
            <a:avLst/>
            <a:gdLst/>
            <a:ahLst/>
            <a:cxnLst/>
            <a:rect l="l" t="t" r="r" b="b"/>
            <a:pathLst>
              <a:path w="772795" h="1055370">
                <a:moveTo>
                  <a:pt x="14350" y="969137"/>
                </a:moveTo>
                <a:lnTo>
                  <a:pt x="0" y="1054862"/>
                </a:lnTo>
                <a:lnTo>
                  <a:pt x="77215" y="1014856"/>
                </a:lnTo>
                <a:lnTo>
                  <a:pt x="70754" y="1010157"/>
                </a:lnTo>
                <a:lnTo>
                  <a:pt x="48640" y="1010157"/>
                </a:lnTo>
                <a:lnTo>
                  <a:pt x="27686" y="994917"/>
                </a:lnTo>
                <a:lnTo>
                  <a:pt x="35338" y="984400"/>
                </a:lnTo>
                <a:lnTo>
                  <a:pt x="14350" y="969137"/>
                </a:lnTo>
                <a:close/>
              </a:path>
              <a:path w="772795" h="1055370">
                <a:moveTo>
                  <a:pt x="35338" y="984400"/>
                </a:moveTo>
                <a:lnTo>
                  <a:pt x="27686" y="994917"/>
                </a:lnTo>
                <a:lnTo>
                  <a:pt x="48640" y="1010157"/>
                </a:lnTo>
                <a:lnTo>
                  <a:pt x="56292" y="999639"/>
                </a:lnTo>
                <a:lnTo>
                  <a:pt x="35338" y="984400"/>
                </a:lnTo>
                <a:close/>
              </a:path>
              <a:path w="772795" h="1055370">
                <a:moveTo>
                  <a:pt x="56292" y="999639"/>
                </a:moveTo>
                <a:lnTo>
                  <a:pt x="48640" y="1010157"/>
                </a:lnTo>
                <a:lnTo>
                  <a:pt x="70754" y="1010157"/>
                </a:lnTo>
                <a:lnTo>
                  <a:pt x="56292" y="999639"/>
                </a:lnTo>
                <a:close/>
              </a:path>
              <a:path w="772795" h="1055370">
                <a:moveTo>
                  <a:pt x="751585" y="0"/>
                </a:moveTo>
                <a:lnTo>
                  <a:pt x="35338" y="984400"/>
                </a:lnTo>
                <a:lnTo>
                  <a:pt x="56292" y="999639"/>
                </a:lnTo>
                <a:lnTo>
                  <a:pt x="772413" y="15239"/>
                </a:lnTo>
                <a:lnTo>
                  <a:pt x="751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23810" y="2500377"/>
            <a:ext cx="756285" cy="1468755"/>
          </a:xfrm>
          <a:custGeom>
            <a:avLst/>
            <a:gdLst/>
            <a:ahLst/>
            <a:cxnLst/>
            <a:rect l="l" t="t" r="r" b="b"/>
            <a:pathLst>
              <a:path w="756284" h="1468754">
                <a:moveTo>
                  <a:pt x="635" y="1381633"/>
                </a:moveTo>
                <a:lnTo>
                  <a:pt x="0" y="1468501"/>
                </a:lnTo>
                <a:lnTo>
                  <a:pt x="69850" y="1416939"/>
                </a:lnTo>
                <a:lnTo>
                  <a:pt x="69352" y="1416685"/>
                </a:lnTo>
                <a:lnTo>
                  <a:pt x="40893" y="1416685"/>
                </a:lnTo>
                <a:lnTo>
                  <a:pt x="17779" y="1405001"/>
                </a:lnTo>
                <a:lnTo>
                  <a:pt x="23687" y="1393392"/>
                </a:lnTo>
                <a:lnTo>
                  <a:pt x="635" y="1381633"/>
                </a:lnTo>
                <a:close/>
              </a:path>
              <a:path w="756284" h="1468754">
                <a:moveTo>
                  <a:pt x="23687" y="1393392"/>
                </a:moveTo>
                <a:lnTo>
                  <a:pt x="17779" y="1405001"/>
                </a:lnTo>
                <a:lnTo>
                  <a:pt x="40893" y="1416685"/>
                </a:lnTo>
                <a:lnTo>
                  <a:pt x="46758" y="1405159"/>
                </a:lnTo>
                <a:lnTo>
                  <a:pt x="23687" y="1393392"/>
                </a:lnTo>
                <a:close/>
              </a:path>
              <a:path w="756284" h="1468754">
                <a:moveTo>
                  <a:pt x="46758" y="1405159"/>
                </a:moveTo>
                <a:lnTo>
                  <a:pt x="40893" y="1416685"/>
                </a:lnTo>
                <a:lnTo>
                  <a:pt x="69352" y="1416685"/>
                </a:lnTo>
                <a:lnTo>
                  <a:pt x="46758" y="1405159"/>
                </a:lnTo>
                <a:close/>
              </a:path>
              <a:path w="756284" h="1468754">
                <a:moveTo>
                  <a:pt x="732789" y="0"/>
                </a:moveTo>
                <a:lnTo>
                  <a:pt x="23687" y="1393392"/>
                </a:lnTo>
                <a:lnTo>
                  <a:pt x="46758" y="1405159"/>
                </a:lnTo>
                <a:lnTo>
                  <a:pt x="755776" y="11684"/>
                </a:lnTo>
                <a:lnTo>
                  <a:pt x="7327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61867" y="4127120"/>
            <a:ext cx="3063240" cy="459105"/>
          </a:xfrm>
          <a:custGeom>
            <a:avLst/>
            <a:gdLst/>
            <a:ahLst/>
            <a:cxnLst/>
            <a:rect l="l" t="t" r="r" b="b"/>
            <a:pathLst>
              <a:path w="3063240" h="459104">
                <a:moveTo>
                  <a:pt x="2984325" y="433486"/>
                </a:moveTo>
                <a:lnTo>
                  <a:pt x="2980817" y="459104"/>
                </a:lnTo>
                <a:lnTo>
                  <a:pt x="3051142" y="435228"/>
                </a:lnTo>
                <a:lnTo>
                  <a:pt x="2997072" y="435228"/>
                </a:lnTo>
                <a:lnTo>
                  <a:pt x="2984325" y="433486"/>
                </a:lnTo>
                <a:close/>
              </a:path>
              <a:path w="3063240" h="459104">
                <a:moveTo>
                  <a:pt x="2987840" y="407827"/>
                </a:moveTo>
                <a:lnTo>
                  <a:pt x="2984325" y="433486"/>
                </a:lnTo>
                <a:lnTo>
                  <a:pt x="2997072" y="435228"/>
                </a:lnTo>
                <a:lnTo>
                  <a:pt x="3000629" y="409574"/>
                </a:lnTo>
                <a:lnTo>
                  <a:pt x="2987840" y="407827"/>
                </a:lnTo>
                <a:close/>
              </a:path>
              <a:path w="3063240" h="459104">
                <a:moveTo>
                  <a:pt x="2991358" y="382142"/>
                </a:moveTo>
                <a:lnTo>
                  <a:pt x="2987840" y="407827"/>
                </a:lnTo>
                <a:lnTo>
                  <a:pt x="3000629" y="409574"/>
                </a:lnTo>
                <a:lnTo>
                  <a:pt x="2997072" y="435228"/>
                </a:lnTo>
                <a:lnTo>
                  <a:pt x="3051142" y="435228"/>
                </a:lnTo>
                <a:lnTo>
                  <a:pt x="3063112" y="431164"/>
                </a:lnTo>
                <a:lnTo>
                  <a:pt x="2991358" y="382142"/>
                </a:lnTo>
                <a:close/>
              </a:path>
              <a:path w="3063240" h="459104">
                <a:moveTo>
                  <a:pt x="3556" y="0"/>
                </a:moveTo>
                <a:lnTo>
                  <a:pt x="0" y="25653"/>
                </a:lnTo>
                <a:lnTo>
                  <a:pt x="2984325" y="433486"/>
                </a:lnTo>
                <a:lnTo>
                  <a:pt x="2987840" y="407827"/>
                </a:lnTo>
                <a:lnTo>
                  <a:pt x="355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59455" y="4127628"/>
            <a:ext cx="2442845" cy="850265"/>
          </a:xfrm>
          <a:custGeom>
            <a:avLst/>
            <a:gdLst/>
            <a:ahLst/>
            <a:cxnLst/>
            <a:rect l="l" t="t" r="r" b="b"/>
            <a:pathLst>
              <a:path w="2442845" h="850264">
                <a:moveTo>
                  <a:pt x="2364759" y="825399"/>
                </a:moveTo>
                <a:lnTo>
                  <a:pt x="2356485" y="849884"/>
                </a:lnTo>
                <a:lnTo>
                  <a:pt x="2442591" y="838073"/>
                </a:lnTo>
                <a:lnTo>
                  <a:pt x="2434169" y="829564"/>
                </a:lnTo>
                <a:lnTo>
                  <a:pt x="2377059" y="829564"/>
                </a:lnTo>
                <a:lnTo>
                  <a:pt x="2364759" y="825399"/>
                </a:lnTo>
                <a:close/>
              </a:path>
              <a:path w="2442845" h="850264">
                <a:moveTo>
                  <a:pt x="2373090" y="800743"/>
                </a:moveTo>
                <a:lnTo>
                  <a:pt x="2364759" y="825399"/>
                </a:lnTo>
                <a:lnTo>
                  <a:pt x="2377059" y="829564"/>
                </a:lnTo>
                <a:lnTo>
                  <a:pt x="2385441" y="804926"/>
                </a:lnTo>
                <a:lnTo>
                  <a:pt x="2373090" y="800743"/>
                </a:lnTo>
                <a:close/>
              </a:path>
              <a:path w="2442845" h="850264">
                <a:moveTo>
                  <a:pt x="2381377" y="776224"/>
                </a:moveTo>
                <a:lnTo>
                  <a:pt x="2373090" y="800743"/>
                </a:lnTo>
                <a:lnTo>
                  <a:pt x="2385441" y="804926"/>
                </a:lnTo>
                <a:lnTo>
                  <a:pt x="2377059" y="829564"/>
                </a:lnTo>
                <a:lnTo>
                  <a:pt x="2434169" y="829564"/>
                </a:lnTo>
                <a:lnTo>
                  <a:pt x="2381377" y="776224"/>
                </a:lnTo>
                <a:close/>
              </a:path>
              <a:path w="2442845" h="850264">
                <a:moveTo>
                  <a:pt x="8381" y="0"/>
                </a:moveTo>
                <a:lnTo>
                  <a:pt x="0" y="24637"/>
                </a:lnTo>
                <a:lnTo>
                  <a:pt x="2364759" y="825399"/>
                </a:lnTo>
                <a:lnTo>
                  <a:pt x="2373090" y="800743"/>
                </a:lnTo>
                <a:lnTo>
                  <a:pt x="838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57423" y="4128642"/>
            <a:ext cx="2219960" cy="1225550"/>
          </a:xfrm>
          <a:custGeom>
            <a:avLst/>
            <a:gdLst/>
            <a:ahLst/>
            <a:cxnLst/>
            <a:rect l="l" t="t" r="r" b="b"/>
            <a:pathLst>
              <a:path w="2219960" h="1225550">
                <a:moveTo>
                  <a:pt x="2145238" y="1199132"/>
                </a:moveTo>
                <a:lnTo>
                  <a:pt x="2132838" y="1221739"/>
                </a:lnTo>
                <a:lnTo>
                  <a:pt x="2219579" y="1225041"/>
                </a:lnTo>
                <a:lnTo>
                  <a:pt x="2205953" y="1205356"/>
                </a:lnTo>
                <a:lnTo>
                  <a:pt x="2156587" y="1205356"/>
                </a:lnTo>
                <a:lnTo>
                  <a:pt x="2145238" y="1199132"/>
                </a:lnTo>
                <a:close/>
              </a:path>
              <a:path w="2219960" h="1225550">
                <a:moveTo>
                  <a:pt x="2157701" y="1176410"/>
                </a:moveTo>
                <a:lnTo>
                  <a:pt x="2145238" y="1199132"/>
                </a:lnTo>
                <a:lnTo>
                  <a:pt x="2156587" y="1205356"/>
                </a:lnTo>
                <a:lnTo>
                  <a:pt x="2169032" y="1182623"/>
                </a:lnTo>
                <a:lnTo>
                  <a:pt x="2157701" y="1176410"/>
                </a:lnTo>
                <a:close/>
              </a:path>
              <a:path w="2219960" h="1225550">
                <a:moveTo>
                  <a:pt x="2170176" y="1153667"/>
                </a:moveTo>
                <a:lnTo>
                  <a:pt x="2157701" y="1176410"/>
                </a:lnTo>
                <a:lnTo>
                  <a:pt x="2169032" y="1182623"/>
                </a:lnTo>
                <a:lnTo>
                  <a:pt x="2156587" y="1205356"/>
                </a:lnTo>
                <a:lnTo>
                  <a:pt x="2205953" y="1205356"/>
                </a:lnTo>
                <a:lnTo>
                  <a:pt x="2170176" y="1153667"/>
                </a:lnTo>
                <a:close/>
              </a:path>
              <a:path w="2219960" h="1225550">
                <a:moveTo>
                  <a:pt x="12445" y="0"/>
                </a:moveTo>
                <a:lnTo>
                  <a:pt x="0" y="22605"/>
                </a:lnTo>
                <a:lnTo>
                  <a:pt x="2145238" y="1199132"/>
                </a:lnTo>
                <a:lnTo>
                  <a:pt x="2157701" y="1176410"/>
                </a:lnTo>
                <a:lnTo>
                  <a:pt x="1244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431795" y="4945493"/>
            <a:ext cx="6175375" cy="101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89"/>
              </a:lnSpc>
              <a:tabLst>
                <a:tab pos="3365500" algn="l"/>
                <a:tab pos="4761865" algn="l"/>
              </a:tabLst>
            </a:pPr>
            <a:r>
              <a:rPr sz="2000" spc="325" dirty="0">
                <a:latin typeface="Arial"/>
                <a:cs typeface="Arial"/>
              </a:rPr>
              <a:t>sta</a:t>
            </a:r>
            <a:r>
              <a:rPr sz="2000" spc="190" dirty="0">
                <a:latin typeface="Arial"/>
                <a:cs typeface="Arial"/>
              </a:rPr>
              <a:t>t</a:t>
            </a:r>
            <a:r>
              <a:rPr sz="2000" spc="470" dirty="0">
                <a:latin typeface="Arial"/>
                <a:cs typeface="Arial"/>
              </a:rPr>
              <a:t>is</a:t>
            </a:r>
            <a:r>
              <a:rPr sz="2000" spc="350" dirty="0">
                <a:latin typeface="Arial"/>
                <a:cs typeface="Arial"/>
              </a:rPr>
              <a:t>t</a:t>
            </a:r>
            <a:r>
              <a:rPr sz="2000" spc="254" dirty="0">
                <a:latin typeface="Arial"/>
                <a:cs typeface="Arial"/>
              </a:rPr>
              <a:t>ic</a:t>
            </a:r>
            <a:r>
              <a:rPr sz="2000" spc="340" dirty="0">
                <a:latin typeface="Arial"/>
                <a:cs typeface="Arial"/>
              </a:rPr>
              <a:t>s</a:t>
            </a:r>
            <a:r>
              <a:rPr sz="2000" spc="530" dirty="0">
                <a:latin typeface="Arial"/>
                <a:cs typeface="Arial"/>
              </a:rPr>
              <a:t>.</a:t>
            </a:r>
            <a:r>
              <a:rPr sz="2000" spc="-10" dirty="0">
                <a:latin typeface="Arial"/>
                <a:cs typeface="Arial"/>
              </a:rPr>
              <a:t>upd</a:t>
            </a:r>
            <a:r>
              <a:rPr sz="2000" spc="-20" dirty="0">
                <a:latin typeface="Arial"/>
                <a:cs typeface="Arial"/>
              </a:rPr>
              <a:t>a</a:t>
            </a:r>
            <a:r>
              <a:rPr sz="2000" spc="265" dirty="0">
                <a:latin typeface="Arial"/>
                <a:cs typeface="Arial"/>
              </a:rPr>
              <a:t>te</a:t>
            </a:r>
            <a:r>
              <a:rPr sz="2000" spc="420" dirty="0">
                <a:latin typeface="Arial"/>
                <a:cs typeface="Arial"/>
              </a:rPr>
              <a:t>(</a:t>
            </a:r>
            <a:r>
              <a:rPr sz="2000" spc="-10" dirty="0">
                <a:latin typeface="Arial"/>
                <a:cs typeface="Arial"/>
              </a:rPr>
              <a:t>te</a:t>
            </a:r>
            <a:r>
              <a:rPr sz="2000" spc="-25" dirty="0">
                <a:latin typeface="Arial"/>
                <a:cs typeface="Arial"/>
              </a:rPr>
              <a:t>m</a:t>
            </a:r>
            <a:r>
              <a:rPr sz="2000" spc="-20" dirty="0">
                <a:latin typeface="Arial"/>
                <a:cs typeface="Arial"/>
              </a:rPr>
              <a:t>p</a:t>
            </a:r>
            <a:r>
              <a:rPr sz="2000" spc="545" dirty="0">
                <a:latin typeface="Arial"/>
                <a:cs typeface="Arial"/>
              </a:rPr>
              <a:t>,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10" dirty="0">
                <a:latin typeface="Arial"/>
                <a:cs typeface="Arial"/>
              </a:rPr>
              <a:t>h</a:t>
            </a:r>
            <a:r>
              <a:rPr sz="2000" spc="-20" dirty="0">
                <a:latin typeface="Arial"/>
                <a:cs typeface="Arial"/>
              </a:rPr>
              <a:t>u</a:t>
            </a:r>
            <a:r>
              <a:rPr sz="2000" spc="25" dirty="0">
                <a:latin typeface="Arial"/>
                <a:cs typeface="Arial"/>
              </a:rPr>
              <a:t>mi</a:t>
            </a:r>
            <a:r>
              <a:rPr sz="2000" spc="15" dirty="0">
                <a:latin typeface="Arial"/>
                <a:cs typeface="Arial"/>
              </a:rPr>
              <a:t>d</a:t>
            </a:r>
            <a:r>
              <a:rPr sz="2000" spc="325" dirty="0">
                <a:latin typeface="Arial"/>
                <a:cs typeface="Arial"/>
              </a:rPr>
              <a:t>it</a:t>
            </a:r>
            <a:r>
              <a:rPr sz="2000" spc="635" dirty="0">
                <a:latin typeface="Arial"/>
                <a:cs typeface="Arial"/>
              </a:rPr>
              <a:t>y</a:t>
            </a:r>
            <a:r>
              <a:rPr sz="2000" spc="545" dirty="0">
                <a:latin typeface="Arial"/>
                <a:cs typeface="Arial"/>
              </a:rPr>
              <a:t>,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265" dirty="0">
                <a:latin typeface="Arial"/>
                <a:cs typeface="Arial"/>
              </a:rPr>
              <a:t>p</a:t>
            </a:r>
            <a:r>
              <a:rPr sz="2000" spc="165" dirty="0">
                <a:latin typeface="Arial"/>
                <a:cs typeface="Arial"/>
              </a:rPr>
              <a:t>r</a:t>
            </a:r>
            <a:r>
              <a:rPr sz="2000" spc="-20" dirty="0">
                <a:latin typeface="Arial"/>
                <a:cs typeface="Arial"/>
              </a:rPr>
              <a:t>e</a:t>
            </a:r>
            <a:r>
              <a:rPr sz="2000" spc="185" dirty="0">
                <a:latin typeface="Arial"/>
                <a:cs typeface="Arial"/>
              </a:rPr>
              <a:t>ssure</a:t>
            </a:r>
            <a:r>
              <a:rPr sz="2000" spc="114" dirty="0">
                <a:latin typeface="Arial"/>
                <a:cs typeface="Arial"/>
              </a:rPr>
              <a:t>)</a:t>
            </a:r>
            <a:r>
              <a:rPr sz="2000" spc="545" dirty="0"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 marL="12700">
              <a:spcBef>
                <a:spcPts val="480"/>
              </a:spcBef>
              <a:tabLst>
                <a:tab pos="3085465" algn="l"/>
                <a:tab pos="4483100" algn="l"/>
              </a:tabLst>
            </a:pPr>
            <a:r>
              <a:rPr sz="2000" spc="170" dirty="0">
                <a:latin typeface="Arial"/>
                <a:cs typeface="Arial"/>
              </a:rPr>
              <a:t>forecast.update(temp,	</a:t>
            </a:r>
            <a:r>
              <a:rPr sz="2000" spc="210" dirty="0">
                <a:latin typeface="Arial"/>
                <a:cs typeface="Arial"/>
              </a:rPr>
              <a:t>humidity,	</a:t>
            </a:r>
            <a:r>
              <a:rPr sz="2000" spc="195" dirty="0">
                <a:latin typeface="Arial"/>
                <a:cs typeface="Arial"/>
              </a:rPr>
              <a:t>pressure);</a:t>
            </a:r>
            <a:endParaRPr sz="2000">
              <a:latin typeface="Arial"/>
              <a:cs typeface="Arial"/>
            </a:endParaRPr>
          </a:p>
          <a:p>
            <a:pPr marL="12700">
              <a:spcBef>
                <a:spcPts val="480"/>
              </a:spcBef>
              <a:tabLst>
                <a:tab pos="432434" algn="l"/>
                <a:tab pos="1271270" algn="l"/>
                <a:tab pos="2946400" algn="l"/>
                <a:tab pos="4064000" algn="l"/>
              </a:tabLst>
            </a:pPr>
            <a:r>
              <a:rPr sz="2000" spc="545" dirty="0">
                <a:solidFill>
                  <a:srgbClr val="00AF50"/>
                </a:solidFill>
                <a:latin typeface="Arial"/>
                <a:cs typeface="Arial"/>
              </a:rPr>
              <a:t>//	</a:t>
            </a:r>
            <a:r>
              <a:rPr sz="2000" spc="185" dirty="0">
                <a:solidFill>
                  <a:srgbClr val="00AF50"/>
                </a:solidFill>
                <a:latin typeface="Arial"/>
                <a:cs typeface="Arial"/>
              </a:rPr>
              <a:t>other	</a:t>
            </a:r>
            <a:r>
              <a:rPr sz="2000" spc="25" dirty="0">
                <a:solidFill>
                  <a:srgbClr val="00AF50"/>
                </a:solidFill>
                <a:latin typeface="Arial"/>
                <a:cs typeface="Arial"/>
              </a:rPr>
              <a:t>WeatherData	</a:t>
            </a:r>
            <a:r>
              <a:rPr sz="2000" dirty="0">
                <a:solidFill>
                  <a:srgbClr val="00AF50"/>
                </a:solidFill>
                <a:latin typeface="Arial"/>
                <a:cs typeface="Arial"/>
              </a:rPr>
              <a:t>methods	</a:t>
            </a:r>
            <a:r>
              <a:rPr sz="2000" spc="95" dirty="0">
                <a:solidFill>
                  <a:srgbClr val="00AF50"/>
                </a:solidFill>
                <a:latin typeface="Arial"/>
                <a:cs typeface="Arial"/>
              </a:rPr>
              <a:t>here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17445" y="6043330"/>
            <a:ext cx="16573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89"/>
              </a:lnSpc>
            </a:pPr>
            <a:r>
              <a:rPr sz="2000" spc="430" dirty="0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02740" y="6409090"/>
            <a:ext cx="16573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89"/>
              </a:lnSpc>
            </a:pPr>
            <a:r>
              <a:rPr sz="2000" spc="430" dirty="0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2794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2739" y="1161643"/>
            <a:ext cx="445770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spcBef>
                <a:spcPts val="580"/>
              </a:spcBef>
            </a:pPr>
            <a:r>
              <a:rPr sz="2000" spc="-15" dirty="0">
                <a:solidFill>
                  <a:srgbClr val="006FC0"/>
                </a:solidFill>
                <a:latin typeface="Arial"/>
                <a:cs typeface="Arial"/>
              </a:rPr>
              <a:t>pub</a:t>
            </a:r>
            <a:endParaRPr sz="2000">
              <a:latin typeface="Arial"/>
              <a:cs typeface="Arial"/>
            </a:endParaRPr>
          </a:p>
          <a:p>
            <a:pPr marL="12700">
              <a:spcBef>
                <a:spcPts val="480"/>
              </a:spcBef>
            </a:pPr>
            <a:r>
              <a:rPr sz="2000" spc="430" dirty="0"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35378" y="1300185"/>
            <a:ext cx="5105400" cy="13696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89"/>
              </a:lnSpc>
              <a:tabLst>
                <a:tab pos="558165" algn="l"/>
                <a:tab pos="1396365" algn="l"/>
              </a:tabLst>
            </a:pPr>
            <a:r>
              <a:rPr sz="2000" spc="470" dirty="0">
                <a:solidFill>
                  <a:srgbClr val="006FC0"/>
                </a:solidFill>
                <a:latin typeface="Arial"/>
                <a:cs typeface="Arial"/>
              </a:rPr>
              <a:t>lic	</a:t>
            </a:r>
            <a:r>
              <a:rPr sz="2000" spc="185" dirty="0">
                <a:solidFill>
                  <a:srgbClr val="006FC0"/>
                </a:solidFill>
                <a:latin typeface="Arial"/>
                <a:cs typeface="Arial"/>
              </a:rPr>
              <a:t>class	</a:t>
            </a:r>
            <a:r>
              <a:rPr sz="2000" spc="25" dirty="0">
                <a:latin typeface="Arial"/>
                <a:cs typeface="Arial"/>
              </a:rPr>
              <a:t>WeatherData</a:t>
            </a:r>
            <a:endParaRPr sz="200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494665">
              <a:tabLst>
                <a:tab pos="915035" algn="l"/>
                <a:tab pos="2170430" algn="l"/>
                <a:tab pos="3428365" algn="l"/>
              </a:tabLst>
            </a:pPr>
            <a:r>
              <a:rPr sz="2000" spc="545" dirty="0">
                <a:solidFill>
                  <a:srgbClr val="00AF50"/>
                </a:solidFill>
                <a:latin typeface="Arial"/>
                <a:cs typeface="Arial"/>
              </a:rPr>
              <a:t>//	</a:t>
            </a:r>
            <a:r>
              <a:rPr sz="2000" spc="640" dirty="0">
                <a:solidFill>
                  <a:srgbClr val="00AF50"/>
                </a:solidFill>
                <a:latin typeface="Arial"/>
                <a:cs typeface="Arial"/>
              </a:rPr>
              <a:t>i</a:t>
            </a:r>
            <a:r>
              <a:rPr sz="2000" spc="250" dirty="0">
                <a:solidFill>
                  <a:srgbClr val="00AF50"/>
                </a:solidFill>
                <a:latin typeface="Arial"/>
                <a:cs typeface="Arial"/>
              </a:rPr>
              <a:t>ns</a:t>
            </a:r>
            <a:r>
              <a:rPr sz="2000" spc="120" dirty="0">
                <a:solidFill>
                  <a:srgbClr val="00AF50"/>
                </a:solidFill>
                <a:latin typeface="Arial"/>
                <a:cs typeface="Arial"/>
              </a:rPr>
              <a:t>t</a:t>
            </a:r>
            <a:r>
              <a:rPr sz="2000" spc="25" dirty="0">
                <a:solidFill>
                  <a:srgbClr val="00AF50"/>
                </a:solidFill>
                <a:latin typeface="Arial"/>
                <a:cs typeface="Arial"/>
              </a:rPr>
              <a:t>an</a:t>
            </a:r>
            <a:r>
              <a:rPr sz="2000" spc="15" dirty="0">
                <a:solidFill>
                  <a:srgbClr val="00AF50"/>
                </a:solidFill>
                <a:latin typeface="Arial"/>
                <a:cs typeface="Arial"/>
              </a:rPr>
              <a:t>c</a:t>
            </a:r>
            <a:r>
              <a:rPr sz="2000" spc="-10" dirty="0">
                <a:solidFill>
                  <a:srgbClr val="00AF50"/>
                </a:solidFill>
                <a:latin typeface="Arial"/>
                <a:cs typeface="Arial"/>
              </a:rPr>
              <a:t>e</a:t>
            </a:r>
            <a:r>
              <a:rPr sz="2000" dirty="0">
                <a:solidFill>
                  <a:srgbClr val="00AF50"/>
                </a:solidFill>
                <a:latin typeface="Arial"/>
                <a:cs typeface="Arial"/>
              </a:rPr>
              <a:t>	</a:t>
            </a:r>
            <a:r>
              <a:rPr sz="2000" spc="200" dirty="0">
                <a:solidFill>
                  <a:srgbClr val="00AF50"/>
                </a:solidFill>
                <a:latin typeface="Arial"/>
                <a:cs typeface="Arial"/>
              </a:rPr>
              <a:t>va</a:t>
            </a:r>
            <a:r>
              <a:rPr sz="2000" spc="114" dirty="0">
                <a:solidFill>
                  <a:srgbClr val="00AF50"/>
                </a:solidFill>
                <a:latin typeface="Arial"/>
                <a:cs typeface="Arial"/>
              </a:rPr>
              <a:t>r</a:t>
            </a:r>
            <a:r>
              <a:rPr sz="2000" spc="185" dirty="0">
                <a:solidFill>
                  <a:srgbClr val="00AF50"/>
                </a:solidFill>
                <a:latin typeface="Arial"/>
                <a:cs typeface="Arial"/>
              </a:rPr>
              <a:t>ia</a:t>
            </a:r>
            <a:r>
              <a:rPr sz="2000" spc="254" dirty="0">
                <a:solidFill>
                  <a:srgbClr val="00AF50"/>
                </a:solidFill>
                <a:latin typeface="Arial"/>
                <a:cs typeface="Arial"/>
              </a:rPr>
              <a:t>b</a:t>
            </a:r>
            <a:r>
              <a:rPr sz="2000" spc="320" dirty="0">
                <a:solidFill>
                  <a:srgbClr val="00AF50"/>
                </a:solidFill>
                <a:latin typeface="Arial"/>
                <a:cs typeface="Arial"/>
              </a:rPr>
              <a:t>le</a:t>
            </a:r>
            <a:r>
              <a:rPr sz="2000" dirty="0">
                <a:solidFill>
                  <a:srgbClr val="00AF50"/>
                </a:solidFill>
                <a:latin typeface="Arial"/>
                <a:cs typeface="Arial"/>
              </a:rPr>
              <a:t>	</a:t>
            </a:r>
            <a:r>
              <a:rPr sz="2000" spc="-25" dirty="0">
                <a:solidFill>
                  <a:srgbClr val="00AF50"/>
                </a:solidFill>
                <a:latin typeface="Arial"/>
                <a:cs typeface="Arial"/>
              </a:rPr>
              <a:t>d</a:t>
            </a:r>
            <a:r>
              <a:rPr sz="2000" spc="170" dirty="0">
                <a:solidFill>
                  <a:srgbClr val="00AF50"/>
                </a:solidFill>
                <a:latin typeface="Arial"/>
                <a:cs typeface="Arial"/>
              </a:rPr>
              <a:t>ecl</a:t>
            </a:r>
            <a:r>
              <a:rPr sz="2000" spc="215" dirty="0">
                <a:solidFill>
                  <a:srgbClr val="00AF50"/>
                </a:solidFill>
                <a:latin typeface="Arial"/>
                <a:cs typeface="Arial"/>
              </a:rPr>
              <a:t>a</a:t>
            </a:r>
            <a:r>
              <a:rPr sz="2000" spc="370" dirty="0">
                <a:solidFill>
                  <a:srgbClr val="00AF50"/>
                </a:solidFill>
                <a:latin typeface="Arial"/>
                <a:cs typeface="Arial"/>
              </a:rPr>
              <a:t>ra</a:t>
            </a:r>
            <a:r>
              <a:rPr sz="2000" spc="220" dirty="0">
                <a:solidFill>
                  <a:srgbClr val="00AF50"/>
                </a:solidFill>
                <a:latin typeface="Arial"/>
                <a:cs typeface="Arial"/>
              </a:rPr>
              <a:t>t</a:t>
            </a:r>
            <a:r>
              <a:rPr sz="2000" spc="185" dirty="0">
                <a:solidFill>
                  <a:srgbClr val="00AF50"/>
                </a:solidFill>
                <a:latin typeface="Arial"/>
                <a:cs typeface="Arial"/>
              </a:rPr>
              <a:t>io</a:t>
            </a:r>
            <a:r>
              <a:rPr sz="2000" spc="254" dirty="0">
                <a:solidFill>
                  <a:srgbClr val="00AF50"/>
                </a:solidFill>
                <a:latin typeface="Arial"/>
                <a:cs typeface="Arial"/>
              </a:rPr>
              <a:t>n</a:t>
            </a:r>
            <a:r>
              <a:rPr sz="2000" spc="100" dirty="0">
                <a:solidFill>
                  <a:srgbClr val="00AF50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494665">
              <a:spcBef>
                <a:spcPts val="480"/>
              </a:spcBef>
              <a:tabLst>
                <a:tab pos="1472565" algn="l"/>
                <a:tab pos="2170430" algn="l"/>
              </a:tabLst>
            </a:pPr>
            <a:r>
              <a:rPr sz="2000" spc="229" dirty="0">
                <a:solidFill>
                  <a:srgbClr val="006FC0"/>
                </a:solidFill>
                <a:latin typeface="Arial"/>
                <a:cs typeface="Arial"/>
              </a:rPr>
              <a:t>public	</a:t>
            </a:r>
            <a:r>
              <a:rPr sz="2000" spc="180" dirty="0">
                <a:solidFill>
                  <a:srgbClr val="006FC0"/>
                </a:solidFill>
                <a:latin typeface="Arial"/>
                <a:cs typeface="Arial"/>
              </a:rPr>
              <a:t>void	</a:t>
            </a:r>
            <a:r>
              <a:rPr sz="2000" spc="15" dirty="0">
                <a:latin typeface="Arial"/>
                <a:cs typeface="Arial"/>
              </a:rPr>
              <a:t>measurementsChanged()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7444" y="2625065"/>
            <a:ext cx="5271770" cy="14890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spcBef>
                <a:spcPts val="580"/>
              </a:spcBef>
            </a:pPr>
            <a:r>
              <a:rPr sz="2000" spc="430" dirty="0"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926465" marR="5080">
              <a:lnSpc>
                <a:spcPct val="120000"/>
              </a:lnSpc>
              <a:tabLst>
                <a:tab pos="1766570" algn="l"/>
                <a:tab pos="2463165" algn="l"/>
                <a:tab pos="2743835" algn="l"/>
                <a:tab pos="3022600" algn="l"/>
                <a:tab pos="3303270" algn="l"/>
              </a:tabLst>
            </a:pPr>
            <a:r>
              <a:rPr sz="2000" spc="345" dirty="0">
                <a:solidFill>
                  <a:srgbClr val="006FC0"/>
                </a:solidFill>
                <a:latin typeface="Arial"/>
                <a:cs typeface="Arial"/>
              </a:rPr>
              <a:t>float	</a:t>
            </a:r>
            <a:r>
              <a:rPr sz="2000" spc="-15" dirty="0">
                <a:latin typeface="Arial"/>
                <a:cs typeface="Arial"/>
              </a:rPr>
              <a:t>temp	</a:t>
            </a:r>
            <a:r>
              <a:rPr sz="2000" spc="-70" dirty="0">
                <a:latin typeface="Arial"/>
                <a:cs typeface="Arial"/>
              </a:rPr>
              <a:t>=	</a:t>
            </a:r>
            <a:r>
              <a:rPr sz="2000" spc="150" dirty="0">
                <a:latin typeface="Arial"/>
                <a:cs typeface="Arial"/>
              </a:rPr>
              <a:t>getTemperature();  </a:t>
            </a:r>
            <a:r>
              <a:rPr sz="2000" spc="254" dirty="0">
                <a:solidFill>
                  <a:srgbClr val="006FC0"/>
                </a:solidFill>
                <a:latin typeface="Arial"/>
                <a:cs typeface="Arial"/>
              </a:rPr>
              <a:t>flo</a:t>
            </a:r>
            <a:r>
              <a:rPr sz="2000" spc="395" dirty="0">
                <a:solidFill>
                  <a:srgbClr val="006FC0"/>
                </a:solidFill>
                <a:latin typeface="Arial"/>
                <a:cs typeface="Arial"/>
              </a:rPr>
              <a:t>a</a:t>
            </a:r>
            <a:r>
              <a:rPr sz="2000" spc="545" dirty="0">
                <a:solidFill>
                  <a:srgbClr val="006FC0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006FC0"/>
                </a:solidFill>
                <a:latin typeface="Arial"/>
                <a:cs typeface="Arial"/>
              </a:rPr>
              <a:t>	</a:t>
            </a:r>
            <a:r>
              <a:rPr sz="2000" spc="-25" dirty="0">
                <a:latin typeface="Arial"/>
                <a:cs typeface="Arial"/>
              </a:rPr>
              <a:t>h</a:t>
            </a:r>
            <a:r>
              <a:rPr sz="2000" spc="35" dirty="0">
                <a:latin typeface="Arial"/>
                <a:cs typeface="Arial"/>
              </a:rPr>
              <a:t>um</a:t>
            </a:r>
            <a:r>
              <a:rPr sz="2000" dirty="0">
                <a:latin typeface="Arial"/>
                <a:cs typeface="Arial"/>
              </a:rPr>
              <a:t>i</a:t>
            </a:r>
            <a:r>
              <a:rPr sz="2000" spc="-25" dirty="0">
                <a:latin typeface="Arial"/>
                <a:cs typeface="Arial"/>
              </a:rPr>
              <a:t>d</a:t>
            </a:r>
            <a:r>
              <a:rPr sz="2000" spc="434" dirty="0">
                <a:latin typeface="Arial"/>
                <a:cs typeface="Arial"/>
              </a:rPr>
              <a:t>ity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65" dirty="0">
                <a:latin typeface="Arial"/>
                <a:cs typeface="Arial"/>
              </a:rPr>
              <a:t>=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25" dirty="0">
                <a:latin typeface="Arial"/>
                <a:cs typeface="Arial"/>
              </a:rPr>
              <a:t>g</a:t>
            </a:r>
            <a:r>
              <a:rPr sz="2000" spc="50" dirty="0">
                <a:latin typeface="Arial"/>
                <a:cs typeface="Arial"/>
              </a:rPr>
              <a:t>et</a:t>
            </a:r>
            <a:r>
              <a:rPr sz="2000" spc="80" dirty="0">
                <a:latin typeface="Arial"/>
                <a:cs typeface="Arial"/>
              </a:rPr>
              <a:t>H</a:t>
            </a:r>
            <a:r>
              <a:rPr sz="2000" spc="-25" dirty="0">
                <a:latin typeface="Arial"/>
                <a:cs typeface="Arial"/>
              </a:rPr>
              <a:t>u</a:t>
            </a:r>
            <a:r>
              <a:rPr sz="2000" spc="215" dirty="0">
                <a:latin typeface="Arial"/>
                <a:cs typeface="Arial"/>
              </a:rPr>
              <a:t>mid</a:t>
            </a:r>
            <a:r>
              <a:rPr sz="2000" spc="80" dirty="0">
                <a:latin typeface="Arial"/>
                <a:cs typeface="Arial"/>
              </a:rPr>
              <a:t>i</a:t>
            </a:r>
            <a:r>
              <a:rPr sz="2000" spc="325" dirty="0">
                <a:latin typeface="Arial"/>
                <a:cs typeface="Arial"/>
              </a:rPr>
              <a:t>ty</a:t>
            </a:r>
            <a:r>
              <a:rPr sz="2000" spc="420" dirty="0">
                <a:latin typeface="Arial"/>
                <a:cs typeface="Arial"/>
              </a:rPr>
              <a:t>(</a:t>
            </a:r>
            <a:r>
              <a:rPr sz="2000" spc="470" dirty="0">
                <a:latin typeface="Arial"/>
                <a:cs typeface="Arial"/>
              </a:rPr>
              <a:t>);  </a:t>
            </a:r>
            <a:r>
              <a:rPr sz="2000" spc="345" dirty="0">
                <a:solidFill>
                  <a:srgbClr val="006FC0"/>
                </a:solidFill>
                <a:latin typeface="Arial"/>
                <a:cs typeface="Arial"/>
              </a:rPr>
              <a:t>float</a:t>
            </a:r>
            <a:r>
              <a:rPr sz="2000" dirty="0">
                <a:solidFill>
                  <a:srgbClr val="006FC0"/>
                </a:solidFill>
                <a:latin typeface="Arial"/>
                <a:cs typeface="Arial"/>
              </a:rPr>
              <a:t>	</a:t>
            </a:r>
            <a:r>
              <a:rPr sz="2000" spc="-25" dirty="0">
                <a:latin typeface="Arial"/>
                <a:cs typeface="Arial"/>
              </a:rPr>
              <a:t>p</a:t>
            </a:r>
            <a:r>
              <a:rPr sz="2000" spc="165" dirty="0">
                <a:latin typeface="Arial"/>
                <a:cs typeface="Arial"/>
              </a:rPr>
              <a:t>re</a:t>
            </a:r>
            <a:r>
              <a:rPr sz="2000" spc="175" dirty="0">
                <a:latin typeface="Arial"/>
                <a:cs typeface="Arial"/>
              </a:rPr>
              <a:t>s</a:t>
            </a:r>
            <a:r>
              <a:rPr sz="2000" spc="90" dirty="0">
                <a:latin typeface="Arial"/>
                <a:cs typeface="Arial"/>
              </a:rPr>
              <a:t>s</a:t>
            </a:r>
            <a:r>
              <a:rPr sz="2000" spc="135" dirty="0">
                <a:latin typeface="Arial"/>
                <a:cs typeface="Arial"/>
              </a:rPr>
              <a:t>ure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70" dirty="0">
                <a:latin typeface="Arial"/>
                <a:cs typeface="Arial"/>
              </a:rPr>
              <a:t>=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25" dirty="0">
                <a:latin typeface="Arial"/>
                <a:cs typeface="Arial"/>
              </a:rPr>
              <a:t>g</a:t>
            </a:r>
            <a:r>
              <a:rPr sz="2000" spc="80" dirty="0">
                <a:latin typeface="Arial"/>
                <a:cs typeface="Arial"/>
              </a:rPr>
              <a:t>et</a:t>
            </a:r>
            <a:r>
              <a:rPr sz="2000" spc="120" dirty="0">
                <a:latin typeface="Arial"/>
                <a:cs typeface="Arial"/>
              </a:rPr>
              <a:t>P</a:t>
            </a:r>
            <a:r>
              <a:rPr sz="2000" spc="425" dirty="0">
                <a:latin typeface="Arial"/>
                <a:cs typeface="Arial"/>
              </a:rPr>
              <a:t>r</a:t>
            </a:r>
            <a:r>
              <a:rPr sz="2000" spc="100" dirty="0">
                <a:latin typeface="Arial"/>
                <a:cs typeface="Arial"/>
              </a:rPr>
              <a:t>essure</a:t>
            </a:r>
            <a:r>
              <a:rPr sz="2000" spc="425" dirty="0">
                <a:latin typeface="Arial"/>
                <a:cs typeface="Arial"/>
              </a:rPr>
              <a:t>(</a:t>
            </a:r>
            <a:r>
              <a:rPr sz="2000" spc="490" dirty="0">
                <a:latin typeface="Arial"/>
                <a:cs typeface="Arial"/>
              </a:rPr>
              <a:t>);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6688" y="125679"/>
            <a:ext cx="9147072" cy="635000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The </a:t>
            </a:r>
            <a:r>
              <a:rPr sz="4000" spc="-15" dirty="0">
                <a:solidFill>
                  <a:schemeClr val="tx1"/>
                </a:solidFill>
                <a:latin typeface="Arial"/>
                <a:cs typeface="Arial"/>
              </a:rPr>
              <a:t>Weather </a:t>
            </a: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Data</a:t>
            </a:r>
            <a:r>
              <a:rPr sz="4000" spc="3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Implementation</a:t>
            </a:r>
            <a:endParaRPr sz="4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75688" y="1324355"/>
            <a:ext cx="7888223" cy="1438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31491" y="1298448"/>
            <a:ext cx="7874508" cy="15544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33600" y="1344167"/>
            <a:ext cx="7772400" cy="1269578"/>
          </a:xfrm>
          <a:prstGeom prst="rect">
            <a:avLst/>
          </a:prstGeom>
          <a:solidFill>
            <a:srgbClr val="FFFF99"/>
          </a:solidFill>
          <a:ln w="9144">
            <a:solidFill>
              <a:srgbClr val="7E7E7E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377825" indent="-286385">
              <a:spcBef>
                <a:spcPts val="300"/>
              </a:spcBef>
              <a:buFont typeface="Wingdings"/>
              <a:buChar char=""/>
              <a:tabLst>
                <a:tab pos="377825" algn="l"/>
                <a:tab pos="378460" algn="l"/>
              </a:tabLst>
            </a:pPr>
            <a:r>
              <a:rPr sz="2000" dirty="0">
                <a:latin typeface="Arial"/>
                <a:cs typeface="Arial"/>
              </a:rPr>
              <a:t>For every new display we need to alter the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code</a:t>
            </a:r>
          </a:p>
          <a:p>
            <a:pPr marL="377825" indent="-286385">
              <a:buFont typeface="Wingdings"/>
              <a:buChar char=""/>
              <a:tabLst>
                <a:tab pos="377825" algn="l"/>
                <a:tab pos="378460" algn="l"/>
              </a:tabLst>
            </a:pPr>
            <a:r>
              <a:rPr sz="2000" spc="-15" dirty="0">
                <a:latin typeface="Arial"/>
                <a:cs typeface="Arial"/>
              </a:rPr>
              <a:t>We </a:t>
            </a:r>
            <a:r>
              <a:rPr sz="2000" dirty="0">
                <a:latin typeface="Arial"/>
                <a:cs typeface="Arial"/>
              </a:rPr>
              <a:t>have no way to add (or remove) display elements at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runtime</a:t>
            </a:r>
          </a:p>
          <a:p>
            <a:pPr marL="377825" indent="-286385">
              <a:buFont typeface="Wingdings"/>
              <a:buChar char=""/>
              <a:tabLst>
                <a:tab pos="377825" algn="l"/>
                <a:tab pos="378460" algn="l"/>
              </a:tabLst>
            </a:pPr>
            <a:r>
              <a:rPr sz="2000" dirty="0">
                <a:latin typeface="Arial"/>
                <a:cs typeface="Arial"/>
              </a:rPr>
              <a:t>The </a:t>
            </a:r>
            <a:r>
              <a:rPr sz="2000" spc="-5" dirty="0">
                <a:latin typeface="Arial"/>
                <a:cs typeface="Arial"/>
              </a:rPr>
              <a:t>display elements don’t implement </a:t>
            </a:r>
            <a:r>
              <a:rPr sz="2000" dirty="0">
                <a:latin typeface="Arial"/>
                <a:cs typeface="Arial"/>
              </a:rPr>
              <a:t>a common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interface</a:t>
            </a:r>
            <a:endParaRPr sz="2000" dirty="0">
              <a:latin typeface="Arial"/>
              <a:cs typeface="Arial"/>
            </a:endParaRPr>
          </a:p>
          <a:p>
            <a:pPr marL="377825" indent="-286385">
              <a:spcBef>
                <a:spcPts val="5"/>
              </a:spcBef>
              <a:buFont typeface="Wingdings"/>
              <a:buChar char=""/>
              <a:tabLst>
                <a:tab pos="377825" algn="l"/>
                <a:tab pos="378460" algn="l"/>
              </a:tabLst>
            </a:pPr>
            <a:r>
              <a:rPr sz="2000" spc="-15" dirty="0">
                <a:latin typeface="Arial"/>
                <a:cs typeface="Arial"/>
              </a:rPr>
              <a:t>We </a:t>
            </a:r>
            <a:r>
              <a:rPr sz="2000" spc="-5" dirty="0">
                <a:latin typeface="Arial"/>
                <a:cs typeface="Arial"/>
              </a:rPr>
              <a:t>haven’t encapsulated </a:t>
            </a:r>
            <a:r>
              <a:rPr sz="2000" dirty="0">
                <a:latin typeface="Arial"/>
                <a:cs typeface="Arial"/>
              </a:rPr>
              <a:t>the part that</a:t>
            </a:r>
            <a:r>
              <a:rPr sz="2000" spc="-1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changes</a:t>
            </a:r>
          </a:p>
        </p:txBody>
      </p:sp>
      <p:sp>
        <p:nvSpPr>
          <p:cNvPr id="14" name="object 14"/>
          <p:cNvSpPr/>
          <p:nvPr/>
        </p:nvSpPr>
        <p:spPr>
          <a:xfrm>
            <a:off x="3124961" y="4420362"/>
            <a:ext cx="7467600" cy="1183005"/>
          </a:xfrm>
          <a:custGeom>
            <a:avLst/>
            <a:gdLst/>
            <a:ahLst/>
            <a:cxnLst/>
            <a:rect l="l" t="t" r="r" b="b"/>
            <a:pathLst>
              <a:path w="7467600" h="1183004">
                <a:moveTo>
                  <a:pt x="0" y="197104"/>
                </a:moveTo>
                <a:lnTo>
                  <a:pt x="5206" y="151915"/>
                </a:lnTo>
                <a:lnTo>
                  <a:pt x="20037" y="110430"/>
                </a:lnTo>
                <a:lnTo>
                  <a:pt x="43307" y="73833"/>
                </a:lnTo>
                <a:lnTo>
                  <a:pt x="73833" y="43307"/>
                </a:lnTo>
                <a:lnTo>
                  <a:pt x="110430" y="20037"/>
                </a:lnTo>
                <a:lnTo>
                  <a:pt x="151915" y="5206"/>
                </a:lnTo>
                <a:lnTo>
                  <a:pt x="197104" y="0"/>
                </a:lnTo>
                <a:lnTo>
                  <a:pt x="7270496" y="0"/>
                </a:lnTo>
                <a:lnTo>
                  <a:pt x="7315684" y="5206"/>
                </a:lnTo>
                <a:lnTo>
                  <a:pt x="7357169" y="20037"/>
                </a:lnTo>
                <a:lnTo>
                  <a:pt x="7393766" y="43307"/>
                </a:lnTo>
                <a:lnTo>
                  <a:pt x="7424292" y="73833"/>
                </a:lnTo>
                <a:lnTo>
                  <a:pt x="7447562" y="110430"/>
                </a:lnTo>
                <a:lnTo>
                  <a:pt x="7462393" y="151915"/>
                </a:lnTo>
                <a:lnTo>
                  <a:pt x="7467600" y="197104"/>
                </a:lnTo>
                <a:lnTo>
                  <a:pt x="7467600" y="985519"/>
                </a:lnTo>
                <a:lnTo>
                  <a:pt x="7462393" y="1030708"/>
                </a:lnTo>
                <a:lnTo>
                  <a:pt x="7447562" y="1072193"/>
                </a:lnTo>
                <a:lnTo>
                  <a:pt x="7424292" y="1108790"/>
                </a:lnTo>
                <a:lnTo>
                  <a:pt x="7393766" y="1139316"/>
                </a:lnTo>
                <a:lnTo>
                  <a:pt x="7357169" y="1162586"/>
                </a:lnTo>
                <a:lnTo>
                  <a:pt x="7315684" y="1177417"/>
                </a:lnTo>
                <a:lnTo>
                  <a:pt x="7270496" y="1182624"/>
                </a:lnTo>
                <a:lnTo>
                  <a:pt x="197104" y="1182624"/>
                </a:lnTo>
                <a:lnTo>
                  <a:pt x="151915" y="1177417"/>
                </a:lnTo>
                <a:lnTo>
                  <a:pt x="110430" y="1162586"/>
                </a:lnTo>
                <a:lnTo>
                  <a:pt x="73833" y="1139316"/>
                </a:lnTo>
                <a:lnTo>
                  <a:pt x="43307" y="1108790"/>
                </a:lnTo>
                <a:lnTo>
                  <a:pt x="20037" y="1072193"/>
                </a:lnTo>
                <a:lnTo>
                  <a:pt x="5206" y="1030708"/>
                </a:lnTo>
                <a:lnTo>
                  <a:pt x="0" y="985519"/>
                </a:lnTo>
                <a:lnTo>
                  <a:pt x="0" y="197104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08368" y="2737866"/>
            <a:ext cx="1433195" cy="1625600"/>
          </a:xfrm>
          <a:custGeom>
            <a:avLst/>
            <a:gdLst/>
            <a:ahLst/>
            <a:cxnLst/>
            <a:rect l="l" t="t" r="r" b="b"/>
            <a:pathLst>
              <a:path w="1433195" h="1625600">
                <a:moveTo>
                  <a:pt x="162981" y="32668"/>
                </a:moveTo>
                <a:lnTo>
                  <a:pt x="147574" y="38735"/>
                </a:lnTo>
                <a:lnTo>
                  <a:pt x="150106" y="55235"/>
                </a:lnTo>
                <a:lnTo>
                  <a:pt x="162179" y="62230"/>
                </a:lnTo>
                <a:lnTo>
                  <a:pt x="284607" y="134493"/>
                </a:lnTo>
                <a:lnTo>
                  <a:pt x="414274" y="213106"/>
                </a:lnTo>
                <a:lnTo>
                  <a:pt x="560705" y="304546"/>
                </a:lnTo>
                <a:lnTo>
                  <a:pt x="622173" y="343916"/>
                </a:lnTo>
                <a:lnTo>
                  <a:pt x="747649" y="426085"/>
                </a:lnTo>
                <a:lnTo>
                  <a:pt x="810641" y="468503"/>
                </a:lnTo>
                <a:lnTo>
                  <a:pt x="872998" y="511429"/>
                </a:lnTo>
                <a:lnTo>
                  <a:pt x="934212" y="554609"/>
                </a:lnTo>
                <a:lnTo>
                  <a:pt x="994029" y="598043"/>
                </a:lnTo>
                <a:lnTo>
                  <a:pt x="1051814" y="641223"/>
                </a:lnTo>
                <a:lnTo>
                  <a:pt x="1106932" y="684022"/>
                </a:lnTo>
                <a:lnTo>
                  <a:pt x="1159002" y="726186"/>
                </a:lnTo>
                <a:lnTo>
                  <a:pt x="1207642" y="767461"/>
                </a:lnTo>
                <a:lnTo>
                  <a:pt x="1252092" y="807593"/>
                </a:lnTo>
                <a:lnTo>
                  <a:pt x="1291843" y="846328"/>
                </a:lnTo>
                <a:lnTo>
                  <a:pt x="1326641" y="883412"/>
                </a:lnTo>
                <a:lnTo>
                  <a:pt x="1355725" y="918591"/>
                </a:lnTo>
                <a:lnTo>
                  <a:pt x="1378712" y="951357"/>
                </a:lnTo>
                <a:lnTo>
                  <a:pt x="1400683" y="995172"/>
                </a:lnTo>
                <a:lnTo>
                  <a:pt x="1407160" y="1031240"/>
                </a:lnTo>
                <a:lnTo>
                  <a:pt x="1406143" y="1042670"/>
                </a:lnTo>
                <a:lnTo>
                  <a:pt x="1393189" y="1087501"/>
                </a:lnTo>
                <a:lnTo>
                  <a:pt x="1365758" y="1131062"/>
                </a:lnTo>
                <a:lnTo>
                  <a:pt x="1336039" y="1162685"/>
                </a:lnTo>
                <a:lnTo>
                  <a:pt x="1298702" y="1193673"/>
                </a:lnTo>
                <a:lnTo>
                  <a:pt x="1254252" y="1223772"/>
                </a:lnTo>
                <a:lnTo>
                  <a:pt x="1220851" y="1243203"/>
                </a:lnTo>
                <a:lnTo>
                  <a:pt x="1184783" y="1262380"/>
                </a:lnTo>
                <a:lnTo>
                  <a:pt x="1145793" y="1281176"/>
                </a:lnTo>
                <a:lnTo>
                  <a:pt x="1104264" y="1299591"/>
                </a:lnTo>
                <a:lnTo>
                  <a:pt x="1060323" y="1317498"/>
                </a:lnTo>
                <a:lnTo>
                  <a:pt x="1014222" y="1335151"/>
                </a:lnTo>
                <a:lnTo>
                  <a:pt x="965835" y="1352550"/>
                </a:lnTo>
                <a:lnTo>
                  <a:pt x="915416" y="1369568"/>
                </a:lnTo>
                <a:lnTo>
                  <a:pt x="862965" y="1386205"/>
                </a:lnTo>
                <a:lnTo>
                  <a:pt x="808736" y="1402715"/>
                </a:lnTo>
                <a:lnTo>
                  <a:pt x="752983" y="1418844"/>
                </a:lnTo>
                <a:lnTo>
                  <a:pt x="695579" y="1434846"/>
                </a:lnTo>
                <a:lnTo>
                  <a:pt x="636778" y="1450467"/>
                </a:lnTo>
                <a:lnTo>
                  <a:pt x="515620" y="1481328"/>
                </a:lnTo>
                <a:lnTo>
                  <a:pt x="326390" y="1526413"/>
                </a:lnTo>
                <a:lnTo>
                  <a:pt x="0" y="1599692"/>
                </a:lnTo>
                <a:lnTo>
                  <a:pt x="5587" y="1625092"/>
                </a:lnTo>
                <a:lnTo>
                  <a:pt x="396113" y="1536700"/>
                </a:lnTo>
                <a:lnTo>
                  <a:pt x="583057" y="1491107"/>
                </a:lnTo>
                <a:lnTo>
                  <a:pt x="702183" y="1459865"/>
                </a:lnTo>
                <a:lnTo>
                  <a:pt x="759841" y="1443863"/>
                </a:lnTo>
                <a:lnTo>
                  <a:pt x="815975" y="1427607"/>
                </a:lnTo>
                <a:lnTo>
                  <a:pt x="870458" y="1411097"/>
                </a:lnTo>
                <a:lnTo>
                  <a:pt x="923163" y="1394206"/>
                </a:lnTo>
                <a:lnTo>
                  <a:pt x="974090" y="1377061"/>
                </a:lnTo>
                <a:lnTo>
                  <a:pt x="1022858" y="1359662"/>
                </a:lnTo>
                <a:lnTo>
                  <a:pt x="1092327" y="1332738"/>
                </a:lnTo>
                <a:lnTo>
                  <a:pt x="1135761" y="1314196"/>
                </a:lnTo>
                <a:lnTo>
                  <a:pt x="1176655" y="1295273"/>
                </a:lnTo>
                <a:lnTo>
                  <a:pt x="1215136" y="1275842"/>
                </a:lnTo>
                <a:lnTo>
                  <a:pt x="1250696" y="1256157"/>
                </a:lnTo>
                <a:lnTo>
                  <a:pt x="1283842" y="1235710"/>
                </a:lnTo>
                <a:lnTo>
                  <a:pt x="1327785" y="1203960"/>
                </a:lnTo>
                <a:lnTo>
                  <a:pt x="1364868" y="1170813"/>
                </a:lnTo>
                <a:lnTo>
                  <a:pt x="1394587" y="1135888"/>
                </a:lnTo>
                <a:lnTo>
                  <a:pt x="1416304" y="1099185"/>
                </a:lnTo>
                <a:lnTo>
                  <a:pt x="1429385" y="1060450"/>
                </a:lnTo>
                <a:lnTo>
                  <a:pt x="1433067" y="1033653"/>
                </a:lnTo>
                <a:lnTo>
                  <a:pt x="1432687" y="1019048"/>
                </a:lnTo>
                <a:lnTo>
                  <a:pt x="1419225" y="971677"/>
                </a:lnTo>
                <a:lnTo>
                  <a:pt x="1389634" y="921004"/>
                </a:lnTo>
                <a:lnTo>
                  <a:pt x="1362202" y="885063"/>
                </a:lnTo>
                <a:lnTo>
                  <a:pt x="1329055" y="847598"/>
                </a:lnTo>
                <a:lnTo>
                  <a:pt x="1290828" y="808736"/>
                </a:lnTo>
                <a:lnTo>
                  <a:pt x="1247902" y="768604"/>
                </a:lnTo>
                <a:lnTo>
                  <a:pt x="1200785" y="727201"/>
                </a:lnTo>
                <a:lnTo>
                  <a:pt x="1149858" y="685164"/>
                </a:lnTo>
                <a:lnTo>
                  <a:pt x="1095629" y="642238"/>
                </a:lnTo>
                <a:lnTo>
                  <a:pt x="1038860" y="598932"/>
                </a:lnTo>
                <a:lnTo>
                  <a:pt x="949452" y="533654"/>
                </a:lnTo>
                <a:lnTo>
                  <a:pt x="887857" y="490220"/>
                </a:lnTo>
                <a:lnTo>
                  <a:pt x="825246" y="447167"/>
                </a:lnTo>
                <a:lnTo>
                  <a:pt x="762127" y="404622"/>
                </a:lnTo>
                <a:lnTo>
                  <a:pt x="699008" y="362966"/>
                </a:lnTo>
                <a:lnTo>
                  <a:pt x="574548" y="282701"/>
                </a:lnTo>
                <a:lnTo>
                  <a:pt x="427863" y="191135"/>
                </a:lnTo>
                <a:lnTo>
                  <a:pt x="322199" y="126873"/>
                </a:lnTo>
                <a:lnTo>
                  <a:pt x="231394" y="72771"/>
                </a:lnTo>
                <a:lnTo>
                  <a:pt x="162981" y="32668"/>
                </a:lnTo>
                <a:close/>
              </a:path>
              <a:path w="1433195" h="1625600">
                <a:moveTo>
                  <a:pt x="80137" y="0"/>
                </a:moveTo>
                <a:lnTo>
                  <a:pt x="160147" y="120650"/>
                </a:lnTo>
                <a:lnTo>
                  <a:pt x="150106" y="55235"/>
                </a:lnTo>
                <a:lnTo>
                  <a:pt x="146177" y="52959"/>
                </a:lnTo>
                <a:lnTo>
                  <a:pt x="141097" y="49911"/>
                </a:lnTo>
                <a:lnTo>
                  <a:pt x="154051" y="27559"/>
                </a:lnTo>
                <a:lnTo>
                  <a:pt x="175958" y="27559"/>
                </a:lnTo>
                <a:lnTo>
                  <a:pt x="224662" y="8382"/>
                </a:lnTo>
                <a:lnTo>
                  <a:pt x="80137" y="0"/>
                </a:lnTo>
                <a:close/>
              </a:path>
              <a:path w="1433195" h="1625600">
                <a:moveTo>
                  <a:pt x="147574" y="38735"/>
                </a:moveTo>
                <a:lnTo>
                  <a:pt x="141097" y="49911"/>
                </a:lnTo>
                <a:lnTo>
                  <a:pt x="146177" y="52959"/>
                </a:lnTo>
                <a:lnTo>
                  <a:pt x="150106" y="55235"/>
                </a:lnTo>
                <a:lnTo>
                  <a:pt x="147574" y="38735"/>
                </a:lnTo>
                <a:close/>
              </a:path>
              <a:path w="1433195" h="1625600">
                <a:moveTo>
                  <a:pt x="154051" y="27559"/>
                </a:moveTo>
                <a:lnTo>
                  <a:pt x="147574" y="38735"/>
                </a:lnTo>
                <a:lnTo>
                  <a:pt x="162981" y="32668"/>
                </a:lnTo>
                <a:lnTo>
                  <a:pt x="159258" y="30480"/>
                </a:lnTo>
                <a:lnTo>
                  <a:pt x="154051" y="27559"/>
                </a:lnTo>
                <a:close/>
              </a:path>
              <a:path w="1433195" h="1625600">
                <a:moveTo>
                  <a:pt x="175958" y="27559"/>
                </a:moveTo>
                <a:lnTo>
                  <a:pt x="154051" y="27559"/>
                </a:lnTo>
                <a:lnTo>
                  <a:pt x="159258" y="30480"/>
                </a:lnTo>
                <a:lnTo>
                  <a:pt x="162981" y="32668"/>
                </a:lnTo>
                <a:lnTo>
                  <a:pt x="175958" y="2755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31794" y="4579959"/>
            <a:ext cx="7151370" cy="137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89"/>
              </a:lnSpc>
              <a:tabLst>
                <a:tab pos="4344035" algn="l"/>
                <a:tab pos="5740400" algn="l"/>
              </a:tabLst>
            </a:pPr>
            <a:r>
              <a:rPr sz="2000" spc="165" dirty="0">
                <a:latin typeface="Arial"/>
                <a:cs typeface="Arial"/>
              </a:rPr>
              <a:t>currentConditions.update(temp,	</a:t>
            </a:r>
            <a:r>
              <a:rPr sz="2000" spc="210" dirty="0">
                <a:latin typeface="Arial"/>
                <a:cs typeface="Arial"/>
              </a:rPr>
              <a:t>humidity,	</a:t>
            </a:r>
            <a:r>
              <a:rPr sz="2000" spc="195" dirty="0">
                <a:latin typeface="Arial"/>
                <a:cs typeface="Arial"/>
              </a:rPr>
              <a:t>pressure);</a:t>
            </a:r>
            <a:endParaRPr sz="2000">
              <a:latin typeface="Arial"/>
              <a:cs typeface="Arial"/>
            </a:endParaRPr>
          </a:p>
          <a:p>
            <a:pPr marL="12700">
              <a:spcBef>
                <a:spcPts val="480"/>
              </a:spcBef>
              <a:tabLst>
                <a:tab pos="3365500" algn="l"/>
                <a:tab pos="4761865" algn="l"/>
              </a:tabLst>
            </a:pPr>
            <a:r>
              <a:rPr sz="2000" spc="225" dirty="0">
                <a:latin typeface="Arial"/>
                <a:cs typeface="Arial"/>
              </a:rPr>
              <a:t>statistics.update(temp,	</a:t>
            </a:r>
            <a:r>
              <a:rPr sz="2000" spc="210" dirty="0">
                <a:latin typeface="Arial"/>
                <a:cs typeface="Arial"/>
              </a:rPr>
              <a:t>humidity,	</a:t>
            </a:r>
            <a:r>
              <a:rPr sz="2000" spc="200" dirty="0">
                <a:latin typeface="Arial"/>
                <a:cs typeface="Arial"/>
              </a:rPr>
              <a:t>pressure);</a:t>
            </a:r>
            <a:endParaRPr sz="2000">
              <a:latin typeface="Arial"/>
              <a:cs typeface="Arial"/>
            </a:endParaRPr>
          </a:p>
          <a:p>
            <a:pPr marL="12700">
              <a:spcBef>
                <a:spcPts val="480"/>
              </a:spcBef>
              <a:tabLst>
                <a:tab pos="3085465" algn="l"/>
                <a:tab pos="4483100" algn="l"/>
              </a:tabLst>
            </a:pPr>
            <a:r>
              <a:rPr sz="2000" spc="170" dirty="0">
                <a:latin typeface="Arial"/>
                <a:cs typeface="Arial"/>
              </a:rPr>
              <a:t>forecast.update(temp,	</a:t>
            </a:r>
            <a:r>
              <a:rPr sz="2000" spc="210" dirty="0">
                <a:latin typeface="Arial"/>
                <a:cs typeface="Arial"/>
              </a:rPr>
              <a:t>humidity,	</a:t>
            </a:r>
            <a:r>
              <a:rPr sz="2000" spc="195" dirty="0">
                <a:latin typeface="Arial"/>
                <a:cs typeface="Arial"/>
              </a:rPr>
              <a:t>pressure);</a:t>
            </a:r>
            <a:endParaRPr sz="2000">
              <a:latin typeface="Arial"/>
              <a:cs typeface="Arial"/>
            </a:endParaRPr>
          </a:p>
          <a:p>
            <a:pPr marL="12700">
              <a:spcBef>
                <a:spcPts val="480"/>
              </a:spcBef>
              <a:tabLst>
                <a:tab pos="432434" algn="l"/>
                <a:tab pos="1271270" algn="l"/>
                <a:tab pos="2946400" algn="l"/>
                <a:tab pos="4064000" algn="l"/>
              </a:tabLst>
            </a:pPr>
            <a:r>
              <a:rPr sz="2000" spc="545" dirty="0">
                <a:solidFill>
                  <a:srgbClr val="00AF50"/>
                </a:solidFill>
                <a:latin typeface="Arial"/>
                <a:cs typeface="Arial"/>
              </a:rPr>
              <a:t>//	</a:t>
            </a:r>
            <a:r>
              <a:rPr sz="2000" spc="185" dirty="0">
                <a:solidFill>
                  <a:srgbClr val="00AF50"/>
                </a:solidFill>
                <a:latin typeface="Arial"/>
                <a:cs typeface="Arial"/>
              </a:rPr>
              <a:t>other	</a:t>
            </a:r>
            <a:r>
              <a:rPr sz="2000" spc="25" dirty="0">
                <a:solidFill>
                  <a:srgbClr val="00AF50"/>
                </a:solidFill>
                <a:latin typeface="Arial"/>
                <a:cs typeface="Arial"/>
              </a:rPr>
              <a:t>WeatherData	</a:t>
            </a:r>
            <a:r>
              <a:rPr sz="2000" dirty="0">
                <a:solidFill>
                  <a:srgbClr val="00AF50"/>
                </a:solidFill>
                <a:latin typeface="Arial"/>
                <a:cs typeface="Arial"/>
              </a:rPr>
              <a:t>methods	</a:t>
            </a:r>
            <a:r>
              <a:rPr sz="2000" spc="95" dirty="0">
                <a:solidFill>
                  <a:srgbClr val="00AF50"/>
                </a:solidFill>
                <a:latin typeface="Arial"/>
                <a:cs typeface="Arial"/>
              </a:rPr>
              <a:t>here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17445" y="6043330"/>
            <a:ext cx="16573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89"/>
              </a:lnSpc>
            </a:pPr>
            <a:r>
              <a:rPr sz="2000" spc="430" dirty="0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02740" y="6409090"/>
            <a:ext cx="16573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89"/>
              </a:lnSpc>
            </a:pPr>
            <a:r>
              <a:rPr sz="2000" spc="430" dirty="0"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1073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7321" y="125679"/>
            <a:ext cx="9173903" cy="635000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Publisher + Subscriber =</a:t>
            </a:r>
            <a:r>
              <a:rPr sz="4000" spc="4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Observer</a:t>
            </a:r>
            <a:endParaRPr sz="4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76109" y="1040130"/>
            <a:ext cx="2688590" cy="4640580"/>
          </a:xfrm>
          <a:custGeom>
            <a:avLst/>
            <a:gdLst/>
            <a:ahLst/>
            <a:cxnLst/>
            <a:rect l="l" t="t" r="r" b="b"/>
            <a:pathLst>
              <a:path w="2688590" h="4640580">
                <a:moveTo>
                  <a:pt x="2240280" y="0"/>
                </a:moveTo>
                <a:lnTo>
                  <a:pt x="448055" y="0"/>
                </a:lnTo>
                <a:lnTo>
                  <a:pt x="399245" y="2629"/>
                </a:lnTo>
                <a:lnTo>
                  <a:pt x="351955" y="10337"/>
                </a:lnTo>
                <a:lnTo>
                  <a:pt x="306458" y="22847"/>
                </a:lnTo>
                <a:lnTo>
                  <a:pt x="263028" y="39888"/>
                </a:lnTo>
                <a:lnTo>
                  <a:pt x="221939" y="61185"/>
                </a:lnTo>
                <a:lnTo>
                  <a:pt x="183465" y="86465"/>
                </a:lnTo>
                <a:lnTo>
                  <a:pt x="147879" y="115454"/>
                </a:lnTo>
                <a:lnTo>
                  <a:pt x="115454" y="147879"/>
                </a:lnTo>
                <a:lnTo>
                  <a:pt x="86465" y="183465"/>
                </a:lnTo>
                <a:lnTo>
                  <a:pt x="61185" y="221939"/>
                </a:lnTo>
                <a:lnTo>
                  <a:pt x="39888" y="263028"/>
                </a:lnTo>
                <a:lnTo>
                  <a:pt x="22847" y="306458"/>
                </a:lnTo>
                <a:lnTo>
                  <a:pt x="10337" y="351955"/>
                </a:lnTo>
                <a:lnTo>
                  <a:pt x="2629" y="399245"/>
                </a:lnTo>
                <a:lnTo>
                  <a:pt x="0" y="448056"/>
                </a:lnTo>
                <a:lnTo>
                  <a:pt x="0" y="4192524"/>
                </a:lnTo>
                <a:lnTo>
                  <a:pt x="2629" y="4241334"/>
                </a:lnTo>
                <a:lnTo>
                  <a:pt x="10337" y="4288624"/>
                </a:lnTo>
                <a:lnTo>
                  <a:pt x="22847" y="4334121"/>
                </a:lnTo>
                <a:lnTo>
                  <a:pt x="39888" y="4377551"/>
                </a:lnTo>
                <a:lnTo>
                  <a:pt x="61185" y="4418640"/>
                </a:lnTo>
                <a:lnTo>
                  <a:pt x="86465" y="4457114"/>
                </a:lnTo>
                <a:lnTo>
                  <a:pt x="115454" y="4492700"/>
                </a:lnTo>
                <a:lnTo>
                  <a:pt x="147879" y="4525125"/>
                </a:lnTo>
                <a:lnTo>
                  <a:pt x="183465" y="4554114"/>
                </a:lnTo>
                <a:lnTo>
                  <a:pt x="221939" y="4579394"/>
                </a:lnTo>
                <a:lnTo>
                  <a:pt x="263028" y="4600691"/>
                </a:lnTo>
                <a:lnTo>
                  <a:pt x="306458" y="4617732"/>
                </a:lnTo>
                <a:lnTo>
                  <a:pt x="351955" y="4630242"/>
                </a:lnTo>
                <a:lnTo>
                  <a:pt x="399245" y="4637950"/>
                </a:lnTo>
                <a:lnTo>
                  <a:pt x="448055" y="4640580"/>
                </a:lnTo>
                <a:lnTo>
                  <a:pt x="2240280" y="4640580"/>
                </a:lnTo>
                <a:lnTo>
                  <a:pt x="2289090" y="4637950"/>
                </a:lnTo>
                <a:lnTo>
                  <a:pt x="2336380" y="4630242"/>
                </a:lnTo>
                <a:lnTo>
                  <a:pt x="2381877" y="4617732"/>
                </a:lnTo>
                <a:lnTo>
                  <a:pt x="2425307" y="4600691"/>
                </a:lnTo>
                <a:lnTo>
                  <a:pt x="2466396" y="4579394"/>
                </a:lnTo>
                <a:lnTo>
                  <a:pt x="2504870" y="4554114"/>
                </a:lnTo>
                <a:lnTo>
                  <a:pt x="2540456" y="4525125"/>
                </a:lnTo>
                <a:lnTo>
                  <a:pt x="2572881" y="4492700"/>
                </a:lnTo>
                <a:lnTo>
                  <a:pt x="2601870" y="4457114"/>
                </a:lnTo>
                <a:lnTo>
                  <a:pt x="2627150" y="4418640"/>
                </a:lnTo>
                <a:lnTo>
                  <a:pt x="2648447" y="4377551"/>
                </a:lnTo>
                <a:lnTo>
                  <a:pt x="2665488" y="4334121"/>
                </a:lnTo>
                <a:lnTo>
                  <a:pt x="2677998" y="4288624"/>
                </a:lnTo>
                <a:lnTo>
                  <a:pt x="2685706" y="4241334"/>
                </a:lnTo>
                <a:lnTo>
                  <a:pt x="2688336" y="4192524"/>
                </a:lnTo>
                <a:lnTo>
                  <a:pt x="2688336" y="448056"/>
                </a:lnTo>
                <a:lnTo>
                  <a:pt x="2685706" y="399245"/>
                </a:lnTo>
                <a:lnTo>
                  <a:pt x="2677998" y="351955"/>
                </a:lnTo>
                <a:lnTo>
                  <a:pt x="2665488" y="306458"/>
                </a:lnTo>
                <a:lnTo>
                  <a:pt x="2648447" y="263028"/>
                </a:lnTo>
                <a:lnTo>
                  <a:pt x="2627150" y="221939"/>
                </a:lnTo>
                <a:lnTo>
                  <a:pt x="2601870" y="183465"/>
                </a:lnTo>
                <a:lnTo>
                  <a:pt x="2572881" y="147879"/>
                </a:lnTo>
                <a:lnTo>
                  <a:pt x="2540456" y="115454"/>
                </a:lnTo>
                <a:lnTo>
                  <a:pt x="2504870" y="86465"/>
                </a:lnTo>
                <a:lnTo>
                  <a:pt x="2466396" y="61185"/>
                </a:lnTo>
                <a:lnTo>
                  <a:pt x="2425307" y="39888"/>
                </a:lnTo>
                <a:lnTo>
                  <a:pt x="2381877" y="22847"/>
                </a:lnTo>
                <a:lnTo>
                  <a:pt x="2336380" y="10337"/>
                </a:lnTo>
                <a:lnTo>
                  <a:pt x="2289090" y="2629"/>
                </a:lnTo>
                <a:lnTo>
                  <a:pt x="224028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76109" y="1040130"/>
            <a:ext cx="2688590" cy="4640580"/>
          </a:xfrm>
          <a:custGeom>
            <a:avLst/>
            <a:gdLst/>
            <a:ahLst/>
            <a:cxnLst/>
            <a:rect l="l" t="t" r="r" b="b"/>
            <a:pathLst>
              <a:path w="2688590" h="4640580">
                <a:moveTo>
                  <a:pt x="0" y="448056"/>
                </a:moveTo>
                <a:lnTo>
                  <a:pt x="2629" y="399245"/>
                </a:lnTo>
                <a:lnTo>
                  <a:pt x="10337" y="351955"/>
                </a:lnTo>
                <a:lnTo>
                  <a:pt x="22847" y="306458"/>
                </a:lnTo>
                <a:lnTo>
                  <a:pt x="39888" y="263028"/>
                </a:lnTo>
                <a:lnTo>
                  <a:pt x="61185" y="221939"/>
                </a:lnTo>
                <a:lnTo>
                  <a:pt x="86465" y="183465"/>
                </a:lnTo>
                <a:lnTo>
                  <a:pt x="115454" y="147879"/>
                </a:lnTo>
                <a:lnTo>
                  <a:pt x="147879" y="115454"/>
                </a:lnTo>
                <a:lnTo>
                  <a:pt x="183465" y="86465"/>
                </a:lnTo>
                <a:lnTo>
                  <a:pt x="221939" y="61185"/>
                </a:lnTo>
                <a:lnTo>
                  <a:pt x="263028" y="39888"/>
                </a:lnTo>
                <a:lnTo>
                  <a:pt x="306458" y="22847"/>
                </a:lnTo>
                <a:lnTo>
                  <a:pt x="351955" y="10337"/>
                </a:lnTo>
                <a:lnTo>
                  <a:pt x="399245" y="2629"/>
                </a:lnTo>
                <a:lnTo>
                  <a:pt x="448055" y="0"/>
                </a:lnTo>
                <a:lnTo>
                  <a:pt x="2240280" y="0"/>
                </a:lnTo>
                <a:lnTo>
                  <a:pt x="2289090" y="2629"/>
                </a:lnTo>
                <a:lnTo>
                  <a:pt x="2336380" y="10337"/>
                </a:lnTo>
                <a:lnTo>
                  <a:pt x="2381877" y="22847"/>
                </a:lnTo>
                <a:lnTo>
                  <a:pt x="2425307" y="39888"/>
                </a:lnTo>
                <a:lnTo>
                  <a:pt x="2466396" y="61185"/>
                </a:lnTo>
                <a:lnTo>
                  <a:pt x="2504870" y="86465"/>
                </a:lnTo>
                <a:lnTo>
                  <a:pt x="2540456" y="115454"/>
                </a:lnTo>
                <a:lnTo>
                  <a:pt x="2572881" y="147879"/>
                </a:lnTo>
                <a:lnTo>
                  <a:pt x="2601870" y="183465"/>
                </a:lnTo>
                <a:lnTo>
                  <a:pt x="2627150" y="221939"/>
                </a:lnTo>
                <a:lnTo>
                  <a:pt x="2648447" y="263028"/>
                </a:lnTo>
                <a:lnTo>
                  <a:pt x="2665488" y="306458"/>
                </a:lnTo>
                <a:lnTo>
                  <a:pt x="2677998" y="351955"/>
                </a:lnTo>
                <a:lnTo>
                  <a:pt x="2685706" y="399245"/>
                </a:lnTo>
                <a:lnTo>
                  <a:pt x="2688336" y="448056"/>
                </a:lnTo>
                <a:lnTo>
                  <a:pt x="2688336" y="4192524"/>
                </a:lnTo>
                <a:lnTo>
                  <a:pt x="2685706" y="4241334"/>
                </a:lnTo>
                <a:lnTo>
                  <a:pt x="2677998" y="4288624"/>
                </a:lnTo>
                <a:lnTo>
                  <a:pt x="2665488" y="4334121"/>
                </a:lnTo>
                <a:lnTo>
                  <a:pt x="2648447" y="4377551"/>
                </a:lnTo>
                <a:lnTo>
                  <a:pt x="2627150" y="4418640"/>
                </a:lnTo>
                <a:lnTo>
                  <a:pt x="2601870" y="4457114"/>
                </a:lnTo>
                <a:lnTo>
                  <a:pt x="2572881" y="4492700"/>
                </a:lnTo>
                <a:lnTo>
                  <a:pt x="2540456" y="4525125"/>
                </a:lnTo>
                <a:lnTo>
                  <a:pt x="2504870" y="4554114"/>
                </a:lnTo>
                <a:lnTo>
                  <a:pt x="2466396" y="4579394"/>
                </a:lnTo>
                <a:lnTo>
                  <a:pt x="2425307" y="4600691"/>
                </a:lnTo>
                <a:lnTo>
                  <a:pt x="2381877" y="4617732"/>
                </a:lnTo>
                <a:lnTo>
                  <a:pt x="2336380" y="4630242"/>
                </a:lnTo>
                <a:lnTo>
                  <a:pt x="2289090" y="4637950"/>
                </a:lnTo>
                <a:lnTo>
                  <a:pt x="2240280" y="4640580"/>
                </a:lnTo>
                <a:lnTo>
                  <a:pt x="448055" y="4640580"/>
                </a:lnTo>
                <a:lnTo>
                  <a:pt x="399245" y="4637950"/>
                </a:lnTo>
                <a:lnTo>
                  <a:pt x="351955" y="4630242"/>
                </a:lnTo>
                <a:lnTo>
                  <a:pt x="306458" y="4617732"/>
                </a:lnTo>
                <a:lnTo>
                  <a:pt x="263028" y="4600691"/>
                </a:lnTo>
                <a:lnTo>
                  <a:pt x="221939" y="4579394"/>
                </a:lnTo>
                <a:lnTo>
                  <a:pt x="183465" y="4554114"/>
                </a:lnTo>
                <a:lnTo>
                  <a:pt x="147879" y="4525125"/>
                </a:lnTo>
                <a:lnTo>
                  <a:pt x="115454" y="4492700"/>
                </a:lnTo>
                <a:lnTo>
                  <a:pt x="86465" y="4457114"/>
                </a:lnTo>
                <a:lnTo>
                  <a:pt x="61185" y="4418640"/>
                </a:lnTo>
                <a:lnTo>
                  <a:pt x="39888" y="4377551"/>
                </a:lnTo>
                <a:lnTo>
                  <a:pt x="22847" y="4334121"/>
                </a:lnTo>
                <a:lnTo>
                  <a:pt x="10337" y="4288624"/>
                </a:lnTo>
                <a:lnTo>
                  <a:pt x="2629" y="4241334"/>
                </a:lnTo>
                <a:lnTo>
                  <a:pt x="0" y="4192524"/>
                </a:lnTo>
                <a:lnTo>
                  <a:pt x="0" y="448056"/>
                </a:lnTo>
                <a:close/>
              </a:path>
            </a:pathLst>
          </a:custGeom>
          <a:ln w="2590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97037" y="2084578"/>
            <a:ext cx="13760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Weather</a:t>
            </a:r>
            <a:r>
              <a:rPr sz="1400" spc="-10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forecast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83169" y="1176527"/>
            <a:ext cx="786383" cy="880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73111" y="2779776"/>
            <a:ext cx="787908" cy="880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58915" y="3687826"/>
            <a:ext cx="14674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Current</a:t>
            </a:r>
            <a:r>
              <a:rPr sz="1400" spc="-10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conditions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66760" y="4309872"/>
            <a:ext cx="787907" cy="880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92567" y="5219446"/>
            <a:ext cx="14262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Weather</a:t>
            </a:r>
            <a:r>
              <a:rPr sz="1400" spc="-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statistics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13662" y="2600326"/>
            <a:ext cx="108902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6705" marR="5080" indent="-294640">
              <a:spcBef>
                <a:spcPts val="105"/>
              </a:spcBef>
            </a:pPr>
            <a:r>
              <a:rPr sz="1400" spc="-5" dirty="0">
                <a:solidFill>
                  <a:srgbClr val="C00000"/>
                </a:solidFill>
                <a:latin typeface="Arial"/>
                <a:cs typeface="Arial"/>
              </a:rPr>
              <a:t>Weather</a:t>
            </a:r>
            <a:r>
              <a:rPr sz="1400" spc="-10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data  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21002" y="1742694"/>
            <a:ext cx="585470" cy="684530"/>
          </a:xfrm>
          <a:custGeom>
            <a:avLst/>
            <a:gdLst/>
            <a:ahLst/>
            <a:cxnLst/>
            <a:rect l="l" t="t" r="r" b="b"/>
            <a:pathLst>
              <a:path w="585469" h="684530">
                <a:moveTo>
                  <a:pt x="0" y="0"/>
                </a:moveTo>
                <a:lnTo>
                  <a:pt x="0" y="611123"/>
                </a:lnTo>
                <a:lnTo>
                  <a:pt x="7727" y="627892"/>
                </a:lnTo>
                <a:lnTo>
                  <a:pt x="64281" y="656870"/>
                </a:lnTo>
                <a:lnTo>
                  <a:pt x="109594" y="668200"/>
                </a:lnTo>
                <a:lnTo>
                  <a:pt x="163924" y="676838"/>
                </a:lnTo>
                <a:lnTo>
                  <a:pt x="225514" y="682343"/>
                </a:lnTo>
                <a:lnTo>
                  <a:pt x="292607" y="684276"/>
                </a:lnTo>
                <a:lnTo>
                  <a:pt x="359701" y="682343"/>
                </a:lnTo>
                <a:lnTo>
                  <a:pt x="421291" y="676838"/>
                </a:lnTo>
                <a:lnTo>
                  <a:pt x="475621" y="668200"/>
                </a:lnTo>
                <a:lnTo>
                  <a:pt x="520934" y="656870"/>
                </a:lnTo>
                <a:lnTo>
                  <a:pt x="577488" y="627892"/>
                </a:lnTo>
                <a:lnTo>
                  <a:pt x="585216" y="611123"/>
                </a:lnTo>
                <a:lnTo>
                  <a:pt x="585216" y="73151"/>
                </a:lnTo>
                <a:lnTo>
                  <a:pt x="292607" y="73151"/>
                </a:lnTo>
                <a:lnTo>
                  <a:pt x="225514" y="71219"/>
                </a:lnTo>
                <a:lnTo>
                  <a:pt x="163924" y="65714"/>
                </a:lnTo>
                <a:lnTo>
                  <a:pt x="109594" y="57076"/>
                </a:lnTo>
                <a:lnTo>
                  <a:pt x="64281" y="45746"/>
                </a:lnTo>
                <a:lnTo>
                  <a:pt x="7727" y="16768"/>
                </a:lnTo>
                <a:lnTo>
                  <a:pt x="0" y="0"/>
                </a:lnTo>
                <a:close/>
              </a:path>
              <a:path w="585469" h="684530">
                <a:moveTo>
                  <a:pt x="585216" y="0"/>
                </a:moveTo>
                <a:lnTo>
                  <a:pt x="555475" y="32163"/>
                </a:lnTo>
                <a:lnTo>
                  <a:pt x="475621" y="57076"/>
                </a:lnTo>
                <a:lnTo>
                  <a:pt x="421291" y="65714"/>
                </a:lnTo>
                <a:lnTo>
                  <a:pt x="359701" y="71219"/>
                </a:lnTo>
                <a:lnTo>
                  <a:pt x="292607" y="73151"/>
                </a:lnTo>
                <a:lnTo>
                  <a:pt x="585216" y="73151"/>
                </a:lnTo>
                <a:lnTo>
                  <a:pt x="5852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1002" y="1669543"/>
            <a:ext cx="585470" cy="146685"/>
          </a:xfrm>
          <a:custGeom>
            <a:avLst/>
            <a:gdLst/>
            <a:ahLst/>
            <a:cxnLst/>
            <a:rect l="l" t="t" r="r" b="b"/>
            <a:pathLst>
              <a:path w="585469" h="146685">
                <a:moveTo>
                  <a:pt x="292607" y="0"/>
                </a:moveTo>
                <a:lnTo>
                  <a:pt x="225514" y="1932"/>
                </a:lnTo>
                <a:lnTo>
                  <a:pt x="163924" y="7437"/>
                </a:lnTo>
                <a:lnTo>
                  <a:pt x="109594" y="16075"/>
                </a:lnTo>
                <a:lnTo>
                  <a:pt x="64281" y="27405"/>
                </a:lnTo>
                <a:lnTo>
                  <a:pt x="7727" y="56383"/>
                </a:lnTo>
                <a:lnTo>
                  <a:pt x="0" y="73152"/>
                </a:lnTo>
                <a:lnTo>
                  <a:pt x="7727" y="89920"/>
                </a:lnTo>
                <a:lnTo>
                  <a:pt x="64281" y="118898"/>
                </a:lnTo>
                <a:lnTo>
                  <a:pt x="109594" y="130228"/>
                </a:lnTo>
                <a:lnTo>
                  <a:pt x="163924" y="138866"/>
                </a:lnTo>
                <a:lnTo>
                  <a:pt x="225514" y="144371"/>
                </a:lnTo>
                <a:lnTo>
                  <a:pt x="292607" y="146304"/>
                </a:lnTo>
                <a:lnTo>
                  <a:pt x="359701" y="144371"/>
                </a:lnTo>
                <a:lnTo>
                  <a:pt x="421291" y="138866"/>
                </a:lnTo>
                <a:lnTo>
                  <a:pt x="475621" y="130228"/>
                </a:lnTo>
                <a:lnTo>
                  <a:pt x="520934" y="118898"/>
                </a:lnTo>
                <a:lnTo>
                  <a:pt x="577488" y="89920"/>
                </a:lnTo>
                <a:lnTo>
                  <a:pt x="585216" y="73152"/>
                </a:lnTo>
                <a:lnTo>
                  <a:pt x="577488" y="56383"/>
                </a:lnTo>
                <a:lnTo>
                  <a:pt x="520934" y="27405"/>
                </a:lnTo>
                <a:lnTo>
                  <a:pt x="475621" y="16075"/>
                </a:lnTo>
                <a:lnTo>
                  <a:pt x="421291" y="7437"/>
                </a:lnTo>
                <a:lnTo>
                  <a:pt x="359701" y="1932"/>
                </a:lnTo>
                <a:lnTo>
                  <a:pt x="292607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1002" y="1669543"/>
            <a:ext cx="585470" cy="146685"/>
          </a:xfrm>
          <a:custGeom>
            <a:avLst/>
            <a:gdLst/>
            <a:ahLst/>
            <a:cxnLst/>
            <a:rect l="l" t="t" r="r" b="b"/>
            <a:pathLst>
              <a:path w="585469" h="146685">
                <a:moveTo>
                  <a:pt x="585216" y="73152"/>
                </a:moveTo>
                <a:lnTo>
                  <a:pt x="555475" y="105315"/>
                </a:lnTo>
                <a:lnTo>
                  <a:pt x="475621" y="130228"/>
                </a:lnTo>
                <a:lnTo>
                  <a:pt x="421291" y="138866"/>
                </a:lnTo>
                <a:lnTo>
                  <a:pt x="359701" y="144371"/>
                </a:lnTo>
                <a:lnTo>
                  <a:pt x="292607" y="146304"/>
                </a:lnTo>
                <a:lnTo>
                  <a:pt x="225514" y="144371"/>
                </a:lnTo>
                <a:lnTo>
                  <a:pt x="163924" y="138866"/>
                </a:lnTo>
                <a:lnTo>
                  <a:pt x="109594" y="130228"/>
                </a:lnTo>
                <a:lnTo>
                  <a:pt x="64281" y="118898"/>
                </a:lnTo>
                <a:lnTo>
                  <a:pt x="7727" y="89920"/>
                </a:lnTo>
                <a:lnTo>
                  <a:pt x="0" y="73152"/>
                </a:lnTo>
                <a:lnTo>
                  <a:pt x="7727" y="56383"/>
                </a:lnTo>
                <a:lnTo>
                  <a:pt x="64281" y="27405"/>
                </a:lnTo>
                <a:lnTo>
                  <a:pt x="109594" y="16075"/>
                </a:lnTo>
                <a:lnTo>
                  <a:pt x="163924" y="7437"/>
                </a:lnTo>
                <a:lnTo>
                  <a:pt x="225514" y="1932"/>
                </a:lnTo>
                <a:lnTo>
                  <a:pt x="292607" y="0"/>
                </a:lnTo>
                <a:lnTo>
                  <a:pt x="359701" y="1932"/>
                </a:lnTo>
                <a:lnTo>
                  <a:pt x="421291" y="7437"/>
                </a:lnTo>
                <a:lnTo>
                  <a:pt x="475621" y="16075"/>
                </a:lnTo>
                <a:lnTo>
                  <a:pt x="520934" y="27405"/>
                </a:lnTo>
                <a:lnTo>
                  <a:pt x="577488" y="56383"/>
                </a:lnTo>
                <a:lnTo>
                  <a:pt x="585216" y="73152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1002" y="1742694"/>
            <a:ext cx="585470" cy="684530"/>
          </a:xfrm>
          <a:custGeom>
            <a:avLst/>
            <a:gdLst/>
            <a:ahLst/>
            <a:cxnLst/>
            <a:rect l="l" t="t" r="r" b="b"/>
            <a:pathLst>
              <a:path w="585469" h="684530">
                <a:moveTo>
                  <a:pt x="585216" y="0"/>
                </a:moveTo>
                <a:lnTo>
                  <a:pt x="585216" y="611123"/>
                </a:lnTo>
                <a:lnTo>
                  <a:pt x="577488" y="627892"/>
                </a:lnTo>
                <a:lnTo>
                  <a:pt x="520934" y="656870"/>
                </a:lnTo>
                <a:lnTo>
                  <a:pt x="475621" y="668200"/>
                </a:lnTo>
                <a:lnTo>
                  <a:pt x="421291" y="676838"/>
                </a:lnTo>
                <a:lnTo>
                  <a:pt x="359701" y="682343"/>
                </a:lnTo>
                <a:lnTo>
                  <a:pt x="292607" y="684276"/>
                </a:lnTo>
                <a:lnTo>
                  <a:pt x="225514" y="682343"/>
                </a:lnTo>
                <a:lnTo>
                  <a:pt x="163924" y="676838"/>
                </a:lnTo>
                <a:lnTo>
                  <a:pt x="109594" y="668200"/>
                </a:lnTo>
                <a:lnTo>
                  <a:pt x="64281" y="656870"/>
                </a:lnTo>
                <a:lnTo>
                  <a:pt x="7727" y="627892"/>
                </a:lnTo>
                <a:lnTo>
                  <a:pt x="0" y="611123"/>
                </a:lnTo>
                <a:lnTo>
                  <a:pt x="0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05990" y="1882901"/>
            <a:ext cx="585470" cy="685800"/>
          </a:xfrm>
          <a:custGeom>
            <a:avLst/>
            <a:gdLst/>
            <a:ahLst/>
            <a:cxnLst/>
            <a:rect l="l" t="t" r="r" b="b"/>
            <a:pathLst>
              <a:path w="585469" h="685800">
                <a:moveTo>
                  <a:pt x="0" y="0"/>
                </a:moveTo>
                <a:lnTo>
                  <a:pt x="0" y="612648"/>
                </a:lnTo>
                <a:lnTo>
                  <a:pt x="7727" y="629416"/>
                </a:lnTo>
                <a:lnTo>
                  <a:pt x="64281" y="658394"/>
                </a:lnTo>
                <a:lnTo>
                  <a:pt x="109594" y="669724"/>
                </a:lnTo>
                <a:lnTo>
                  <a:pt x="163924" y="678362"/>
                </a:lnTo>
                <a:lnTo>
                  <a:pt x="225514" y="683867"/>
                </a:lnTo>
                <a:lnTo>
                  <a:pt x="292607" y="685800"/>
                </a:lnTo>
                <a:lnTo>
                  <a:pt x="359701" y="683867"/>
                </a:lnTo>
                <a:lnTo>
                  <a:pt x="421291" y="678362"/>
                </a:lnTo>
                <a:lnTo>
                  <a:pt x="475621" y="669724"/>
                </a:lnTo>
                <a:lnTo>
                  <a:pt x="520934" y="658394"/>
                </a:lnTo>
                <a:lnTo>
                  <a:pt x="577488" y="629416"/>
                </a:lnTo>
                <a:lnTo>
                  <a:pt x="585216" y="612648"/>
                </a:lnTo>
                <a:lnTo>
                  <a:pt x="585216" y="73151"/>
                </a:lnTo>
                <a:lnTo>
                  <a:pt x="292607" y="73151"/>
                </a:lnTo>
                <a:lnTo>
                  <a:pt x="225514" y="71219"/>
                </a:lnTo>
                <a:lnTo>
                  <a:pt x="163924" y="65714"/>
                </a:lnTo>
                <a:lnTo>
                  <a:pt x="109594" y="57076"/>
                </a:lnTo>
                <a:lnTo>
                  <a:pt x="64281" y="45746"/>
                </a:lnTo>
                <a:lnTo>
                  <a:pt x="7727" y="16768"/>
                </a:lnTo>
                <a:lnTo>
                  <a:pt x="0" y="0"/>
                </a:lnTo>
                <a:close/>
              </a:path>
              <a:path w="585469" h="685800">
                <a:moveTo>
                  <a:pt x="585216" y="0"/>
                </a:moveTo>
                <a:lnTo>
                  <a:pt x="555475" y="32163"/>
                </a:lnTo>
                <a:lnTo>
                  <a:pt x="475621" y="57076"/>
                </a:lnTo>
                <a:lnTo>
                  <a:pt x="421291" y="65714"/>
                </a:lnTo>
                <a:lnTo>
                  <a:pt x="359701" y="71219"/>
                </a:lnTo>
                <a:lnTo>
                  <a:pt x="292607" y="73151"/>
                </a:lnTo>
                <a:lnTo>
                  <a:pt x="585216" y="73151"/>
                </a:lnTo>
                <a:lnTo>
                  <a:pt x="5852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05990" y="1809751"/>
            <a:ext cx="585470" cy="146685"/>
          </a:xfrm>
          <a:custGeom>
            <a:avLst/>
            <a:gdLst/>
            <a:ahLst/>
            <a:cxnLst/>
            <a:rect l="l" t="t" r="r" b="b"/>
            <a:pathLst>
              <a:path w="585469" h="146685">
                <a:moveTo>
                  <a:pt x="292607" y="0"/>
                </a:moveTo>
                <a:lnTo>
                  <a:pt x="225514" y="1932"/>
                </a:lnTo>
                <a:lnTo>
                  <a:pt x="163924" y="7437"/>
                </a:lnTo>
                <a:lnTo>
                  <a:pt x="109594" y="16075"/>
                </a:lnTo>
                <a:lnTo>
                  <a:pt x="64281" y="27405"/>
                </a:lnTo>
                <a:lnTo>
                  <a:pt x="7727" y="56383"/>
                </a:lnTo>
                <a:lnTo>
                  <a:pt x="0" y="73151"/>
                </a:lnTo>
                <a:lnTo>
                  <a:pt x="7727" y="89920"/>
                </a:lnTo>
                <a:lnTo>
                  <a:pt x="64281" y="118898"/>
                </a:lnTo>
                <a:lnTo>
                  <a:pt x="109594" y="130228"/>
                </a:lnTo>
                <a:lnTo>
                  <a:pt x="163924" y="138866"/>
                </a:lnTo>
                <a:lnTo>
                  <a:pt x="225514" y="144371"/>
                </a:lnTo>
                <a:lnTo>
                  <a:pt x="292607" y="146303"/>
                </a:lnTo>
                <a:lnTo>
                  <a:pt x="359701" y="144371"/>
                </a:lnTo>
                <a:lnTo>
                  <a:pt x="421291" y="138866"/>
                </a:lnTo>
                <a:lnTo>
                  <a:pt x="475621" y="130228"/>
                </a:lnTo>
                <a:lnTo>
                  <a:pt x="520934" y="118898"/>
                </a:lnTo>
                <a:lnTo>
                  <a:pt x="577488" y="89920"/>
                </a:lnTo>
                <a:lnTo>
                  <a:pt x="585216" y="73151"/>
                </a:lnTo>
                <a:lnTo>
                  <a:pt x="577488" y="56383"/>
                </a:lnTo>
                <a:lnTo>
                  <a:pt x="520934" y="27405"/>
                </a:lnTo>
                <a:lnTo>
                  <a:pt x="475621" y="16075"/>
                </a:lnTo>
                <a:lnTo>
                  <a:pt x="421291" y="7437"/>
                </a:lnTo>
                <a:lnTo>
                  <a:pt x="359701" y="1932"/>
                </a:lnTo>
                <a:lnTo>
                  <a:pt x="292607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05990" y="1809751"/>
            <a:ext cx="585470" cy="146685"/>
          </a:xfrm>
          <a:custGeom>
            <a:avLst/>
            <a:gdLst/>
            <a:ahLst/>
            <a:cxnLst/>
            <a:rect l="l" t="t" r="r" b="b"/>
            <a:pathLst>
              <a:path w="585469" h="146685">
                <a:moveTo>
                  <a:pt x="585216" y="73151"/>
                </a:moveTo>
                <a:lnTo>
                  <a:pt x="555475" y="105315"/>
                </a:lnTo>
                <a:lnTo>
                  <a:pt x="475621" y="130228"/>
                </a:lnTo>
                <a:lnTo>
                  <a:pt x="421291" y="138866"/>
                </a:lnTo>
                <a:lnTo>
                  <a:pt x="359701" y="144371"/>
                </a:lnTo>
                <a:lnTo>
                  <a:pt x="292607" y="146303"/>
                </a:lnTo>
                <a:lnTo>
                  <a:pt x="225514" y="144371"/>
                </a:lnTo>
                <a:lnTo>
                  <a:pt x="163924" y="138866"/>
                </a:lnTo>
                <a:lnTo>
                  <a:pt x="109594" y="130228"/>
                </a:lnTo>
                <a:lnTo>
                  <a:pt x="64281" y="118898"/>
                </a:lnTo>
                <a:lnTo>
                  <a:pt x="7727" y="89920"/>
                </a:lnTo>
                <a:lnTo>
                  <a:pt x="0" y="73151"/>
                </a:lnTo>
                <a:lnTo>
                  <a:pt x="7727" y="56383"/>
                </a:lnTo>
                <a:lnTo>
                  <a:pt x="64281" y="27405"/>
                </a:lnTo>
                <a:lnTo>
                  <a:pt x="109594" y="16075"/>
                </a:lnTo>
                <a:lnTo>
                  <a:pt x="163924" y="7437"/>
                </a:lnTo>
                <a:lnTo>
                  <a:pt x="225514" y="1932"/>
                </a:lnTo>
                <a:lnTo>
                  <a:pt x="292607" y="0"/>
                </a:lnTo>
                <a:lnTo>
                  <a:pt x="359701" y="1932"/>
                </a:lnTo>
                <a:lnTo>
                  <a:pt x="421291" y="7437"/>
                </a:lnTo>
                <a:lnTo>
                  <a:pt x="475621" y="16075"/>
                </a:lnTo>
                <a:lnTo>
                  <a:pt x="520934" y="27405"/>
                </a:lnTo>
                <a:lnTo>
                  <a:pt x="577488" y="56383"/>
                </a:lnTo>
                <a:lnTo>
                  <a:pt x="585216" y="7315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05990" y="1882901"/>
            <a:ext cx="585470" cy="685800"/>
          </a:xfrm>
          <a:custGeom>
            <a:avLst/>
            <a:gdLst/>
            <a:ahLst/>
            <a:cxnLst/>
            <a:rect l="l" t="t" r="r" b="b"/>
            <a:pathLst>
              <a:path w="585469" h="685800">
                <a:moveTo>
                  <a:pt x="585216" y="0"/>
                </a:moveTo>
                <a:lnTo>
                  <a:pt x="585216" y="612648"/>
                </a:lnTo>
                <a:lnTo>
                  <a:pt x="577488" y="629416"/>
                </a:lnTo>
                <a:lnTo>
                  <a:pt x="520934" y="658394"/>
                </a:lnTo>
                <a:lnTo>
                  <a:pt x="475621" y="669724"/>
                </a:lnTo>
                <a:lnTo>
                  <a:pt x="421291" y="678362"/>
                </a:lnTo>
                <a:lnTo>
                  <a:pt x="359701" y="683867"/>
                </a:lnTo>
                <a:lnTo>
                  <a:pt x="292607" y="685800"/>
                </a:lnTo>
                <a:lnTo>
                  <a:pt x="225514" y="683867"/>
                </a:lnTo>
                <a:lnTo>
                  <a:pt x="163924" y="678362"/>
                </a:lnTo>
                <a:lnTo>
                  <a:pt x="109594" y="669724"/>
                </a:lnTo>
                <a:lnTo>
                  <a:pt x="64281" y="658394"/>
                </a:lnTo>
                <a:lnTo>
                  <a:pt x="7727" y="629416"/>
                </a:lnTo>
                <a:lnTo>
                  <a:pt x="0" y="612648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023998" y="1269873"/>
            <a:ext cx="312182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sz="1400" spc="5" dirty="0">
                <a:solidFill>
                  <a:srgbClr val="7E7E7E"/>
                </a:solidFill>
                <a:latin typeface="Arial"/>
                <a:cs typeface="Arial"/>
              </a:rPr>
              <a:t>When </a:t>
            </a:r>
            <a:r>
              <a:rPr sz="1400" dirty="0">
                <a:solidFill>
                  <a:srgbClr val="7E7E7E"/>
                </a:solidFill>
                <a:latin typeface="Arial"/>
                <a:cs typeface="Arial"/>
              </a:rPr>
              <a:t>data in the </a:t>
            </a:r>
            <a:r>
              <a:rPr sz="1400" spc="-5" dirty="0">
                <a:solidFill>
                  <a:srgbClr val="7E7E7E"/>
                </a:solidFill>
                <a:latin typeface="Arial"/>
                <a:cs typeface="Arial"/>
              </a:rPr>
              <a:t>WeatherData  </a:t>
            </a:r>
            <a:r>
              <a:rPr sz="1400" dirty="0">
                <a:solidFill>
                  <a:srgbClr val="7E7E7E"/>
                </a:solidFill>
                <a:latin typeface="Arial"/>
                <a:cs typeface="Arial"/>
              </a:rPr>
              <a:t>object changes the </a:t>
            </a:r>
            <a:r>
              <a:rPr sz="1400" spc="-5" dirty="0">
                <a:solidFill>
                  <a:srgbClr val="7E7E7E"/>
                </a:solidFill>
                <a:latin typeface="Arial"/>
                <a:cs typeface="Arial"/>
              </a:rPr>
              <a:t>observers</a:t>
            </a:r>
            <a:r>
              <a:rPr sz="1400" spc="-15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7E7E7E"/>
                </a:solidFill>
                <a:latin typeface="Arial"/>
                <a:cs typeface="Arial"/>
              </a:rPr>
              <a:t>are  notified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72688" y="3509009"/>
            <a:ext cx="187960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spcBef>
                <a:spcPts val="105"/>
              </a:spcBef>
            </a:pPr>
            <a:r>
              <a:rPr sz="1400" spc="-5" dirty="0">
                <a:solidFill>
                  <a:srgbClr val="7E7E7E"/>
                </a:solidFill>
                <a:latin typeface="Arial"/>
                <a:cs typeface="Arial"/>
              </a:rPr>
              <a:t>New </a:t>
            </a:r>
            <a:r>
              <a:rPr sz="1400" dirty="0">
                <a:solidFill>
                  <a:srgbClr val="7E7E7E"/>
                </a:solidFill>
                <a:latin typeface="Arial"/>
                <a:cs typeface="Arial"/>
              </a:rPr>
              <a:t>data </a:t>
            </a:r>
            <a:r>
              <a:rPr sz="1400" spc="-5" dirty="0">
                <a:solidFill>
                  <a:srgbClr val="7E7E7E"/>
                </a:solidFill>
                <a:latin typeface="Arial"/>
                <a:cs typeface="Arial"/>
              </a:rPr>
              <a:t>values </a:t>
            </a:r>
            <a:r>
              <a:rPr sz="1400" dirty="0">
                <a:solidFill>
                  <a:srgbClr val="7E7E7E"/>
                </a:solidFill>
                <a:latin typeface="Arial"/>
                <a:cs typeface="Arial"/>
              </a:rPr>
              <a:t>are  </a:t>
            </a:r>
            <a:r>
              <a:rPr sz="1400" spc="-5" dirty="0">
                <a:solidFill>
                  <a:srgbClr val="7E7E7E"/>
                </a:solidFill>
                <a:latin typeface="Arial"/>
                <a:cs typeface="Arial"/>
              </a:rPr>
              <a:t>communicated </a:t>
            </a:r>
            <a:r>
              <a:rPr sz="1400" dirty="0">
                <a:solidFill>
                  <a:srgbClr val="7E7E7E"/>
                </a:solidFill>
                <a:latin typeface="Arial"/>
                <a:cs typeface="Arial"/>
              </a:rPr>
              <a:t>to the  observers in some</a:t>
            </a:r>
            <a:r>
              <a:rPr sz="1400" spc="-15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7E7E7E"/>
                </a:solidFill>
                <a:latin typeface="Arial"/>
                <a:cs typeface="Arial"/>
              </a:rPr>
              <a:t>form  </a:t>
            </a:r>
            <a:r>
              <a:rPr sz="1400" spc="-5" dirty="0">
                <a:solidFill>
                  <a:srgbClr val="7E7E7E"/>
                </a:solidFill>
                <a:latin typeface="Arial"/>
                <a:cs typeface="Arial"/>
              </a:rPr>
              <a:t>when </a:t>
            </a:r>
            <a:r>
              <a:rPr sz="1400" dirty="0">
                <a:solidFill>
                  <a:srgbClr val="7E7E7E"/>
                </a:solidFill>
                <a:latin typeface="Arial"/>
                <a:cs typeface="Arial"/>
              </a:rPr>
              <a:t>they</a:t>
            </a:r>
            <a:r>
              <a:rPr sz="1400" spc="-4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7E7E7E"/>
                </a:solidFill>
                <a:latin typeface="Arial"/>
                <a:cs typeface="Arial"/>
              </a:rPr>
              <a:t>change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50383" y="5753201"/>
            <a:ext cx="411797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7E7E7E"/>
                </a:solidFill>
                <a:latin typeface="Arial"/>
                <a:cs typeface="Arial"/>
              </a:rPr>
              <a:t>The displays have </a:t>
            </a:r>
            <a:r>
              <a:rPr sz="1400" dirty="0">
                <a:solidFill>
                  <a:srgbClr val="7E7E7E"/>
                </a:solidFill>
                <a:latin typeface="Arial"/>
                <a:cs typeface="Arial"/>
              </a:rPr>
              <a:t>subscribed </a:t>
            </a:r>
            <a:r>
              <a:rPr sz="1400" spc="-5" dirty="0">
                <a:solidFill>
                  <a:srgbClr val="7E7E7E"/>
                </a:solidFill>
                <a:latin typeface="Arial"/>
                <a:cs typeface="Arial"/>
              </a:rPr>
              <a:t>with </a:t>
            </a:r>
            <a:r>
              <a:rPr sz="1400" dirty="0">
                <a:solidFill>
                  <a:srgbClr val="7E7E7E"/>
                </a:solidFill>
                <a:latin typeface="Arial"/>
                <a:cs typeface="Arial"/>
              </a:rPr>
              <a:t>the</a:t>
            </a:r>
            <a:r>
              <a:rPr sz="1400" spc="-7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Arial"/>
                <a:cs typeface="Arial"/>
              </a:rPr>
              <a:t>WeatherData</a:t>
            </a:r>
            <a:endParaRPr sz="140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400" dirty="0">
                <a:solidFill>
                  <a:srgbClr val="7E7E7E"/>
                </a:solidFill>
                <a:latin typeface="Arial"/>
                <a:cs typeface="Arial"/>
              </a:rPr>
              <a:t>to receive updates </a:t>
            </a:r>
            <a:r>
              <a:rPr sz="1400" spc="-5" dirty="0">
                <a:solidFill>
                  <a:srgbClr val="7E7E7E"/>
                </a:solidFill>
                <a:latin typeface="Arial"/>
                <a:cs typeface="Arial"/>
              </a:rPr>
              <a:t>when </a:t>
            </a:r>
            <a:r>
              <a:rPr sz="1400" dirty="0">
                <a:solidFill>
                  <a:srgbClr val="7E7E7E"/>
                </a:solidFill>
                <a:latin typeface="Arial"/>
                <a:cs typeface="Arial"/>
              </a:rPr>
              <a:t>the </a:t>
            </a:r>
            <a:r>
              <a:rPr sz="1400" spc="-5" dirty="0">
                <a:solidFill>
                  <a:srgbClr val="7E7E7E"/>
                </a:solidFill>
                <a:latin typeface="Arial"/>
                <a:cs typeface="Arial"/>
              </a:rPr>
              <a:t>Weather </a:t>
            </a:r>
            <a:r>
              <a:rPr sz="1400" dirty="0">
                <a:solidFill>
                  <a:srgbClr val="7E7E7E"/>
                </a:solidFill>
                <a:latin typeface="Arial"/>
                <a:cs typeface="Arial"/>
              </a:rPr>
              <a:t>data</a:t>
            </a:r>
            <a:r>
              <a:rPr sz="1400" spc="-17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7E7E7E"/>
                </a:solidFill>
                <a:latin typeface="Arial"/>
                <a:cs typeface="Arial"/>
              </a:rPr>
              <a:t>changes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879853" y="1652523"/>
            <a:ext cx="4943475" cy="547370"/>
          </a:xfrm>
          <a:custGeom>
            <a:avLst/>
            <a:gdLst/>
            <a:ahLst/>
            <a:cxnLst/>
            <a:rect l="l" t="t" r="r" b="b"/>
            <a:pathLst>
              <a:path w="4943475" h="547369">
                <a:moveTo>
                  <a:pt x="4864307" y="25695"/>
                </a:moveTo>
                <a:lnTo>
                  <a:pt x="0" y="521335"/>
                </a:lnTo>
                <a:lnTo>
                  <a:pt x="2539" y="547115"/>
                </a:lnTo>
                <a:lnTo>
                  <a:pt x="4866936" y="51480"/>
                </a:lnTo>
                <a:lnTo>
                  <a:pt x="4864307" y="25695"/>
                </a:lnTo>
                <a:close/>
              </a:path>
              <a:path w="4943475" h="547369">
                <a:moveTo>
                  <a:pt x="4926173" y="24384"/>
                </a:moveTo>
                <a:lnTo>
                  <a:pt x="4877181" y="24384"/>
                </a:lnTo>
                <a:lnTo>
                  <a:pt x="4879848" y="50164"/>
                </a:lnTo>
                <a:lnTo>
                  <a:pt x="4866936" y="51480"/>
                </a:lnTo>
                <a:lnTo>
                  <a:pt x="4869561" y="77215"/>
                </a:lnTo>
                <a:lnTo>
                  <a:pt x="4942967" y="30734"/>
                </a:lnTo>
                <a:lnTo>
                  <a:pt x="4926173" y="24384"/>
                </a:lnTo>
                <a:close/>
              </a:path>
              <a:path w="4943475" h="547369">
                <a:moveTo>
                  <a:pt x="4877181" y="24384"/>
                </a:moveTo>
                <a:lnTo>
                  <a:pt x="4864307" y="25695"/>
                </a:lnTo>
                <a:lnTo>
                  <a:pt x="4866936" y="51480"/>
                </a:lnTo>
                <a:lnTo>
                  <a:pt x="4879848" y="50164"/>
                </a:lnTo>
                <a:lnTo>
                  <a:pt x="4877181" y="24384"/>
                </a:lnTo>
                <a:close/>
              </a:path>
              <a:path w="4943475" h="547369">
                <a:moveTo>
                  <a:pt x="4861687" y="0"/>
                </a:moveTo>
                <a:lnTo>
                  <a:pt x="4864307" y="25695"/>
                </a:lnTo>
                <a:lnTo>
                  <a:pt x="4877181" y="24384"/>
                </a:lnTo>
                <a:lnTo>
                  <a:pt x="4926173" y="24384"/>
                </a:lnTo>
                <a:lnTo>
                  <a:pt x="48616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77438" y="2175255"/>
            <a:ext cx="4074160" cy="1233170"/>
          </a:xfrm>
          <a:custGeom>
            <a:avLst/>
            <a:gdLst/>
            <a:ahLst/>
            <a:cxnLst/>
            <a:rect l="l" t="t" r="r" b="b"/>
            <a:pathLst>
              <a:path w="4074160" h="1233170">
                <a:moveTo>
                  <a:pt x="3995432" y="1208278"/>
                </a:moveTo>
                <a:lnTo>
                  <a:pt x="3988054" y="1233170"/>
                </a:lnTo>
                <a:lnTo>
                  <a:pt x="4073652" y="1217930"/>
                </a:lnTo>
                <a:lnTo>
                  <a:pt x="4067261" y="1211961"/>
                </a:lnTo>
                <a:lnTo>
                  <a:pt x="4007866" y="1211961"/>
                </a:lnTo>
                <a:lnTo>
                  <a:pt x="3995432" y="1208278"/>
                </a:lnTo>
                <a:close/>
              </a:path>
              <a:path w="4074160" h="1233170">
                <a:moveTo>
                  <a:pt x="4002775" y="1183506"/>
                </a:moveTo>
                <a:lnTo>
                  <a:pt x="3995432" y="1208278"/>
                </a:lnTo>
                <a:lnTo>
                  <a:pt x="4007866" y="1211961"/>
                </a:lnTo>
                <a:lnTo>
                  <a:pt x="4015232" y="1187196"/>
                </a:lnTo>
                <a:lnTo>
                  <a:pt x="4002775" y="1183506"/>
                </a:lnTo>
                <a:close/>
              </a:path>
              <a:path w="4074160" h="1233170">
                <a:moveTo>
                  <a:pt x="4010152" y="1158621"/>
                </a:moveTo>
                <a:lnTo>
                  <a:pt x="4002775" y="1183506"/>
                </a:lnTo>
                <a:lnTo>
                  <a:pt x="4015232" y="1187196"/>
                </a:lnTo>
                <a:lnTo>
                  <a:pt x="4007866" y="1211961"/>
                </a:lnTo>
                <a:lnTo>
                  <a:pt x="4067261" y="1211961"/>
                </a:lnTo>
                <a:lnTo>
                  <a:pt x="4010152" y="1158621"/>
                </a:lnTo>
                <a:close/>
              </a:path>
              <a:path w="4074160" h="1233170">
                <a:moveTo>
                  <a:pt x="7366" y="0"/>
                </a:moveTo>
                <a:lnTo>
                  <a:pt x="0" y="24892"/>
                </a:lnTo>
                <a:lnTo>
                  <a:pt x="3995432" y="1208278"/>
                </a:lnTo>
                <a:lnTo>
                  <a:pt x="4002775" y="1183506"/>
                </a:lnTo>
                <a:lnTo>
                  <a:pt x="73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74645" y="2176527"/>
            <a:ext cx="4972685" cy="2861945"/>
          </a:xfrm>
          <a:custGeom>
            <a:avLst/>
            <a:gdLst/>
            <a:ahLst/>
            <a:cxnLst/>
            <a:rect l="l" t="t" r="r" b="b"/>
            <a:pathLst>
              <a:path w="4972685" h="2861945">
                <a:moveTo>
                  <a:pt x="4898761" y="2833862"/>
                </a:moveTo>
                <a:lnTo>
                  <a:pt x="4885817" y="2856357"/>
                </a:lnTo>
                <a:lnTo>
                  <a:pt x="4972558" y="2861437"/>
                </a:lnTo>
                <a:lnTo>
                  <a:pt x="4958577" y="2840355"/>
                </a:lnTo>
                <a:lnTo>
                  <a:pt x="4910074" y="2840355"/>
                </a:lnTo>
                <a:lnTo>
                  <a:pt x="4898761" y="2833862"/>
                </a:lnTo>
                <a:close/>
              </a:path>
              <a:path w="4972685" h="2861945">
                <a:moveTo>
                  <a:pt x="4911615" y="2811526"/>
                </a:moveTo>
                <a:lnTo>
                  <a:pt x="4898761" y="2833862"/>
                </a:lnTo>
                <a:lnTo>
                  <a:pt x="4910074" y="2840355"/>
                </a:lnTo>
                <a:lnTo>
                  <a:pt x="4922901" y="2818003"/>
                </a:lnTo>
                <a:lnTo>
                  <a:pt x="4911615" y="2811526"/>
                </a:lnTo>
                <a:close/>
              </a:path>
              <a:path w="4972685" h="2861945">
                <a:moveTo>
                  <a:pt x="4924552" y="2789047"/>
                </a:moveTo>
                <a:lnTo>
                  <a:pt x="4911615" y="2811526"/>
                </a:lnTo>
                <a:lnTo>
                  <a:pt x="4922901" y="2818003"/>
                </a:lnTo>
                <a:lnTo>
                  <a:pt x="4910074" y="2840355"/>
                </a:lnTo>
                <a:lnTo>
                  <a:pt x="4958577" y="2840355"/>
                </a:lnTo>
                <a:lnTo>
                  <a:pt x="4924552" y="2789047"/>
                </a:lnTo>
                <a:close/>
              </a:path>
              <a:path w="4972685" h="2861945">
                <a:moveTo>
                  <a:pt x="12954" y="0"/>
                </a:moveTo>
                <a:lnTo>
                  <a:pt x="0" y="22351"/>
                </a:lnTo>
                <a:lnTo>
                  <a:pt x="4898761" y="2833862"/>
                </a:lnTo>
                <a:lnTo>
                  <a:pt x="4911615" y="2811526"/>
                </a:lnTo>
                <a:lnTo>
                  <a:pt x="129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643328" y="5184394"/>
            <a:ext cx="200723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400" spc="-5" dirty="0">
                <a:solidFill>
                  <a:srgbClr val="7E7E7E"/>
                </a:solidFill>
                <a:latin typeface="Arial"/>
                <a:cs typeface="Arial"/>
              </a:rPr>
              <a:t>This object isn’t an  observer </a:t>
            </a:r>
            <a:r>
              <a:rPr sz="1400" dirty="0">
                <a:solidFill>
                  <a:srgbClr val="7E7E7E"/>
                </a:solidFill>
                <a:latin typeface="Arial"/>
                <a:cs typeface="Arial"/>
              </a:rPr>
              <a:t>so </a:t>
            </a:r>
            <a:r>
              <a:rPr sz="1400" spc="-5" dirty="0">
                <a:solidFill>
                  <a:srgbClr val="7E7E7E"/>
                </a:solidFill>
                <a:latin typeface="Arial"/>
                <a:cs typeface="Arial"/>
              </a:rPr>
              <a:t>it doesn’t</a:t>
            </a:r>
            <a:r>
              <a:rPr sz="1400" spc="-12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Arial"/>
                <a:cs typeface="Arial"/>
              </a:rPr>
              <a:t>get  </a:t>
            </a:r>
            <a:r>
              <a:rPr sz="1400" dirty="0">
                <a:solidFill>
                  <a:srgbClr val="7E7E7E"/>
                </a:solidFill>
                <a:latin typeface="Arial"/>
                <a:cs typeface="Arial"/>
              </a:rPr>
              <a:t>notified </a:t>
            </a:r>
            <a:r>
              <a:rPr sz="1400" spc="-5" dirty="0">
                <a:solidFill>
                  <a:srgbClr val="7E7E7E"/>
                </a:solidFill>
                <a:latin typeface="Arial"/>
                <a:cs typeface="Arial"/>
              </a:rPr>
              <a:t>when </a:t>
            </a:r>
            <a:r>
              <a:rPr sz="1400" dirty="0">
                <a:solidFill>
                  <a:srgbClr val="7E7E7E"/>
                </a:solidFill>
                <a:latin typeface="Arial"/>
                <a:cs typeface="Arial"/>
              </a:rPr>
              <a:t>the subject  data</a:t>
            </a:r>
            <a:r>
              <a:rPr sz="1400" spc="-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7E7E7E"/>
                </a:solidFill>
                <a:latin typeface="Arial"/>
                <a:cs typeface="Arial"/>
              </a:rPr>
              <a:t>changes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764791" y="5120640"/>
            <a:ext cx="754380" cy="949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738487" y="4157549"/>
            <a:ext cx="807085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sz="1400" b="1" spc="5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C00000"/>
                </a:solidFill>
                <a:latin typeface="Arial"/>
                <a:cs typeface="Arial"/>
              </a:rPr>
              <a:t>b</a:t>
            </a:r>
            <a:r>
              <a:rPr sz="1400" b="1" dirty="0">
                <a:solidFill>
                  <a:srgbClr val="C00000"/>
                </a:solidFill>
                <a:latin typeface="Arial"/>
                <a:cs typeface="Arial"/>
              </a:rPr>
              <a:t>ser</a:t>
            </a:r>
            <a:r>
              <a:rPr sz="1400" b="1" spc="-15" dirty="0">
                <a:solidFill>
                  <a:srgbClr val="C00000"/>
                </a:solidFill>
                <a:latin typeface="Arial"/>
                <a:cs typeface="Arial"/>
              </a:rPr>
              <a:t>v</a:t>
            </a:r>
            <a:r>
              <a:rPr sz="1400" b="1" dirty="0">
                <a:solidFill>
                  <a:srgbClr val="C00000"/>
                </a:solidFill>
                <a:latin typeface="Arial"/>
                <a:cs typeface="Arial"/>
              </a:rPr>
              <a:t>er</a:t>
            </a:r>
            <a:endParaRPr sz="1400">
              <a:latin typeface="Arial"/>
              <a:cs typeface="Arial"/>
            </a:endParaRPr>
          </a:p>
          <a:p>
            <a:pPr algn="ctr">
              <a:spcBef>
                <a:spcPts val="5"/>
              </a:spcBef>
            </a:pPr>
            <a:r>
              <a:rPr sz="1400" b="1" spc="-5" dirty="0">
                <a:solidFill>
                  <a:srgbClr val="C00000"/>
                </a:solidFill>
                <a:latin typeface="Arial"/>
                <a:cs typeface="Arial"/>
              </a:rPr>
              <a:t>objects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39057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52623" y="125679"/>
            <a:ext cx="5020517" cy="635000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Adding</a:t>
            </a:r>
            <a:r>
              <a:rPr sz="4000" spc="-4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Observers</a:t>
            </a:r>
            <a:endParaRPr sz="4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76109" y="1148333"/>
            <a:ext cx="2688590" cy="4639310"/>
          </a:xfrm>
          <a:custGeom>
            <a:avLst/>
            <a:gdLst/>
            <a:ahLst/>
            <a:cxnLst/>
            <a:rect l="l" t="t" r="r" b="b"/>
            <a:pathLst>
              <a:path w="2688590" h="4639310">
                <a:moveTo>
                  <a:pt x="2240280" y="0"/>
                </a:moveTo>
                <a:lnTo>
                  <a:pt x="448055" y="0"/>
                </a:lnTo>
                <a:lnTo>
                  <a:pt x="399245" y="2629"/>
                </a:lnTo>
                <a:lnTo>
                  <a:pt x="351955" y="10337"/>
                </a:lnTo>
                <a:lnTo>
                  <a:pt x="306458" y="22847"/>
                </a:lnTo>
                <a:lnTo>
                  <a:pt x="263028" y="39888"/>
                </a:lnTo>
                <a:lnTo>
                  <a:pt x="221939" y="61185"/>
                </a:lnTo>
                <a:lnTo>
                  <a:pt x="183465" y="86465"/>
                </a:lnTo>
                <a:lnTo>
                  <a:pt x="147879" y="115454"/>
                </a:lnTo>
                <a:lnTo>
                  <a:pt x="115454" y="147879"/>
                </a:lnTo>
                <a:lnTo>
                  <a:pt x="86465" y="183465"/>
                </a:lnTo>
                <a:lnTo>
                  <a:pt x="61185" y="221939"/>
                </a:lnTo>
                <a:lnTo>
                  <a:pt x="39888" y="263028"/>
                </a:lnTo>
                <a:lnTo>
                  <a:pt x="22847" y="306458"/>
                </a:lnTo>
                <a:lnTo>
                  <a:pt x="10337" y="351955"/>
                </a:lnTo>
                <a:lnTo>
                  <a:pt x="2629" y="399245"/>
                </a:lnTo>
                <a:lnTo>
                  <a:pt x="0" y="448055"/>
                </a:lnTo>
                <a:lnTo>
                  <a:pt x="0" y="4191000"/>
                </a:lnTo>
                <a:lnTo>
                  <a:pt x="2629" y="4239810"/>
                </a:lnTo>
                <a:lnTo>
                  <a:pt x="10337" y="4287100"/>
                </a:lnTo>
                <a:lnTo>
                  <a:pt x="22847" y="4332597"/>
                </a:lnTo>
                <a:lnTo>
                  <a:pt x="39888" y="4376027"/>
                </a:lnTo>
                <a:lnTo>
                  <a:pt x="61185" y="4417116"/>
                </a:lnTo>
                <a:lnTo>
                  <a:pt x="86465" y="4455590"/>
                </a:lnTo>
                <a:lnTo>
                  <a:pt x="115454" y="4491176"/>
                </a:lnTo>
                <a:lnTo>
                  <a:pt x="147879" y="4523601"/>
                </a:lnTo>
                <a:lnTo>
                  <a:pt x="183465" y="4552590"/>
                </a:lnTo>
                <a:lnTo>
                  <a:pt x="221939" y="4577870"/>
                </a:lnTo>
                <a:lnTo>
                  <a:pt x="263028" y="4599167"/>
                </a:lnTo>
                <a:lnTo>
                  <a:pt x="306458" y="4616208"/>
                </a:lnTo>
                <a:lnTo>
                  <a:pt x="351955" y="4628718"/>
                </a:lnTo>
                <a:lnTo>
                  <a:pt x="399245" y="4636426"/>
                </a:lnTo>
                <a:lnTo>
                  <a:pt x="448055" y="4639056"/>
                </a:lnTo>
                <a:lnTo>
                  <a:pt x="2240280" y="4639056"/>
                </a:lnTo>
                <a:lnTo>
                  <a:pt x="2289090" y="4636426"/>
                </a:lnTo>
                <a:lnTo>
                  <a:pt x="2336380" y="4628718"/>
                </a:lnTo>
                <a:lnTo>
                  <a:pt x="2381877" y="4616208"/>
                </a:lnTo>
                <a:lnTo>
                  <a:pt x="2425307" y="4599167"/>
                </a:lnTo>
                <a:lnTo>
                  <a:pt x="2466396" y="4577870"/>
                </a:lnTo>
                <a:lnTo>
                  <a:pt x="2504870" y="4552590"/>
                </a:lnTo>
                <a:lnTo>
                  <a:pt x="2540456" y="4523601"/>
                </a:lnTo>
                <a:lnTo>
                  <a:pt x="2572881" y="4491176"/>
                </a:lnTo>
                <a:lnTo>
                  <a:pt x="2601870" y="4455590"/>
                </a:lnTo>
                <a:lnTo>
                  <a:pt x="2627150" y="4417116"/>
                </a:lnTo>
                <a:lnTo>
                  <a:pt x="2648447" y="4376027"/>
                </a:lnTo>
                <a:lnTo>
                  <a:pt x="2665488" y="4332597"/>
                </a:lnTo>
                <a:lnTo>
                  <a:pt x="2677998" y="4287100"/>
                </a:lnTo>
                <a:lnTo>
                  <a:pt x="2685706" y="4239810"/>
                </a:lnTo>
                <a:lnTo>
                  <a:pt x="2688336" y="4191000"/>
                </a:lnTo>
                <a:lnTo>
                  <a:pt x="2688336" y="448055"/>
                </a:lnTo>
                <a:lnTo>
                  <a:pt x="2685706" y="399245"/>
                </a:lnTo>
                <a:lnTo>
                  <a:pt x="2677998" y="351955"/>
                </a:lnTo>
                <a:lnTo>
                  <a:pt x="2665488" y="306458"/>
                </a:lnTo>
                <a:lnTo>
                  <a:pt x="2648447" y="263028"/>
                </a:lnTo>
                <a:lnTo>
                  <a:pt x="2627150" y="221939"/>
                </a:lnTo>
                <a:lnTo>
                  <a:pt x="2601870" y="183465"/>
                </a:lnTo>
                <a:lnTo>
                  <a:pt x="2572881" y="147879"/>
                </a:lnTo>
                <a:lnTo>
                  <a:pt x="2540456" y="115454"/>
                </a:lnTo>
                <a:lnTo>
                  <a:pt x="2504870" y="86465"/>
                </a:lnTo>
                <a:lnTo>
                  <a:pt x="2466396" y="61185"/>
                </a:lnTo>
                <a:lnTo>
                  <a:pt x="2425307" y="39888"/>
                </a:lnTo>
                <a:lnTo>
                  <a:pt x="2381877" y="22847"/>
                </a:lnTo>
                <a:lnTo>
                  <a:pt x="2336380" y="10337"/>
                </a:lnTo>
                <a:lnTo>
                  <a:pt x="2289090" y="2629"/>
                </a:lnTo>
                <a:lnTo>
                  <a:pt x="224028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76109" y="1148333"/>
            <a:ext cx="2688590" cy="4639310"/>
          </a:xfrm>
          <a:custGeom>
            <a:avLst/>
            <a:gdLst/>
            <a:ahLst/>
            <a:cxnLst/>
            <a:rect l="l" t="t" r="r" b="b"/>
            <a:pathLst>
              <a:path w="2688590" h="4639310">
                <a:moveTo>
                  <a:pt x="0" y="448055"/>
                </a:moveTo>
                <a:lnTo>
                  <a:pt x="2629" y="399245"/>
                </a:lnTo>
                <a:lnTo>
                  <a:pt x="10337" y="351955"/>
                </a:lnTo>
                <a:lnTo>
                  <a:pt x="22847" y="306458"/>
                </a:lnTo>
                <a:lnTo>
                  <a:pt x="39888" y="263028"/>
                </a:lnTo>
                <a:lnTo>
                  <a:pt x="61185" y="221939"/>
                </a:lnTo>
                <a:lnTo>
                  <a:pt x="86465" y="183465"/>
                </a:lnTo>
                <a:lnTo>
                  <a:pt x="115454" y="147879"/>
                </a:lnTo>
                <a:lnTo>
                  <a:pt x="147879" y="115454"/>
                </a:lnTo>
                <a:lnTo>
                  <a:pt x="183465" y="86465"/>
                </a:lnTo>
                <a:lnTo>
                  <a:pt x="221939" y="61185"/>
                </a:lnTo>
                <a:lnTo>
                  <a:pt x="263028" y="39888"/>
                </a:lnTo>
                <a:lnTo>
                  <a:pt x="306458" y="22847"/>
                </a:lnTo>
                <a:lnTo>
                  <a:pt x="351955" y="10337"/>
                </a:lnTo>
                <a:lnTo>
                  <a:pt x="399245" y="2629"/>
                </a:lnTo>
                <a:lnTo>
                  <a:pt x="448055" y="0"/>
                </a:lnTo>
                <a:lnTo>
                  <a:pt x="2240280" y="0"/>
                </a:lnTo>
                <a:lnTo>
                  <a:pt x="2289090" y="2629"/>
                </a:lnTo>
                <a:lnTo>
                  <a:pt x="2336380" y="10337"/>
                </a:lnTo>
                <a:lnTo>
                  <a:pt x="2381877" y="22847"/>
                </a:lnTo>
                <a:lnTo>
                  <a:pt x="2425307" y="39888"/>
                </a:lnTo>
                <a:lnTo>
                  <a:pt x="2466396" y="61185"/>
                </a:lnTo>
                <a:lnTo>
                  <a:pt x="2504870" y="86465"/>
                </a:lnTo>
                <a:lnTo>
                  <a:pt x="2540456" y="115454"/>
                </a:lnTo>
                <a:lnTo>
                  <a:pt x="2572881" y="147879"/>
                </a:lnTo>
                <a:lnTo>
                  <a:pt x="2601870" y="183465"/>
                </a:lnTo>
                <a:lnTo>
                  <a:pt x="2627150" y="221939"/>
                </a:lnTo>
                <a:lnTo>
                  <a:pt x="2648447" y="263028"/>
                </a:lnTo>
                <a:lnTo>
                  <a:pt x="2665488" y="306458"/>
                </a:lnTo>
                <a:lnTo>
                  <a:pt x="2677998" y="351955"/>
                </a:lnTo>
                <a:lnTo>
                  <a:pt x="2685706" y="399245"/>
                </a:lnTo>
                <a:lnTo>
                  <a:pt x="2688336" y="448055"/>
                </a:lnTo>
                <a:lnTo>
                  <a:pt x="2688336" y="4191000"/>
                </a:lnTo>
                <a:lnTo>
                  <a:pt x="2685706" y="4239810"/>
                </a:lnTo>
                <a:lnTo>
                  <a:pt x="2677998" y="4287100"/>
                </a:lnTo>
                <a:lnTo>
                  <a:pt x="2665488" y="4332597"/>
                </a:lnTo>
                <a:lnTo>
                  <a:pt x="2648447" y="4376027"/>
                </a:lnTo>
                <a:lnTo>
                  <a:pt x="2627150" y="4417116"/>
                </a:lnTo>
                <a:lnTo>
                  <a:pt x="2601870" y="4455590"/>
                </a:lnTo>
                <a:lnTo>
                  <a:pt x="2572881" y="4491176"/>
                </a:lnTo>
                <a:lnTo>
                  <a:pt x="2540456" y="4523601"/>
                </a:lnTo>
                <a:lnTo>
                  <a:pt x="2504870" y="4552590"/>
                </a:lnTo>
                <a:lnTo>
                  <a:pt x="2466396" y="4577870"/>
                </a:lnTo>
                <a:lnTo>
                  <a:pt x="2425307" y="4599167"/>
                </a:lnTo>
                <a:lnTo>
                  <a:pt x="2381877" y="4616208"/>
                </a:lnTo>
                <a:lnTo>
                  <a:pt x="2336380" y="4628718"/>
                </a:lnTo>
                <a:lnTo>
                  <a:pt x="2289090" y="4636426"/>
                </a:lnTo>
                <a:lnTo>
                  <a:pt x="2240280" y="4639056"/>
                </a:lnTo>
                <a:lnTo>
                  <a:pt x="448055" y="4639056"/>
                </a:lnTo>
                <a:lnTo>
                  <a:pt x="399245" y="4636426"/>
                </a:lnTo>
                <a:lnTo>
                  <a:pt x="351955" y="4628718"/>
                </a:lnTo>
                <a:lnTo>
                  <a:pt x="306458" y="4616208"/>
                </a:lnTo>
                <a:lnTo>
                  <a:pt x="263028" y="4599167"/>
                </a:lnTo>
                <a:lnTo>
                  <a:pt x="221939" y="4577870"/>
                </a:lnTo>
                <a:lnTo>
                  <a:pt x="183465" y="4552590"/>
                </a:lnTo>
                <a:lnTo>
                  <a:pt x="147879" y="4523601"/>
                </a:lnTo>
                <a:lnTo>
                  <a:pt x="115454" y="4491176"/>
                </a:lnTo>
                <a:lnTo>
                  <a:pt x="86465" y="4455590"/>
                </a:lnTo>
                <a:lnTo>
                  <a:pt x="61185" y="4417116"/>
                </a:lnTo>
                <a:lnTo>
                  <a:pt x="39888" y="4376027"/>
                </a:lnTo>
                <a:lnTo>
                  <a:pt x="22847" y="4332597"/>
                </a:lnTo>
                <a:lnTo>
                  <a:pt x="10337" y="4287100"/>
                </a:lnTo>
                <a:lnTo>
                  <a:pt x="2629" y="4239810"/>
                </a:lnTo>
                <a:lnTo>
                  <a:pt x="0" y="4191000"/>
                </a:lnTo>
                <a:lnTo>
                  <a:pt x="0" y="448055"/>
                </a:lnTo>
                <a:close/>
              </a:path>
            </a:pathLst>
          </a:custGeom>
          <a:ln w="2590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97037" y="2191639"/>
            <a:ext cx="13760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Weather</a:t>
            </a:r>
            <a:r>
              <a:rPr sz="1400" spc="-10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forecast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83169" y="1283208"/>
            <a:ext cx="786383" cy="880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73111" y="2886455"/>
            <a:ext cx="787908" cy="880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58915" y="3794886"/>
            <a:ext cx="14674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Current</a:t>
            </a:r>
            <a:r>
              <a:rPr sz="1400" spc="-10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conditions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66760" y="4418076"/>
            <a:ext cx="787907" cy="880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92567" y="5326507"/>
            <a:ext cx="14262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Weather</a:t>
            </a:r>
            <a:r>
              <a:rPr sz="1400" spc="-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statistics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13662" y="2707387"/>
            <a:ext cx="108902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6705" marR="5080" indent="-294640">
              <a:spcBef>
                <a:spcPts val="105"/>
              </a:spcBef>
            </a:pPr>
            <a:r>
              <a:rPr sz="1400" spc="-5" dirty="0">
                <a:solidFill>
                  <a:srgbClr val="C00000"/>
                </a:solidFill>
                <a:latin typeface="Arial"/>
                <a:cs typeface="Arial"/>
              </a:rPr>
              <a:t>Weather</a:t>
            </a:r>
            <a:r>
              <a:rPr sz="1400" spc="-10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data  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21002" y="1849373"/>
            <a:ext cx="585470" cy="684530"/>
          </a:xfrm>
          <a:custGeom>
            <a:avLst/>
            <a:gdLst/>
            <a:ahLst/>
            <a:cxnLst/>
            <a:rect l="l" t="t" r="r" b="b"/>
            <a:pathLst>
              <a:path w="585469" h="684530">
                <a:moveTo>
                  <a:pt x="0" y="0"/>
                </a:moveTo>
                <a:lnTo>
                  <a:pt x="0" y="611124"/>
                </a:lnTo>
                <a:lnTo>
                  <a:pt x="7727" y="627892"/>
                </a:lnTo>
                <a:lnTo>
                  <a:pt x="64281" y="656870"/>
                </a:lnTo>
                <a:lnTo>
                  <a:pt x="109594" y="668200"/>
                </a:lnTo>
                <a:lnTo>
                  <a:pt x="163924" y="676838"/>
                </a:lnTo>
                <a:lnTo>
                  <a:pt x="225514" y="682343"/>
                </a:lnTo>
                <a:lnTo>
                  <a:pt x="292607" y="684276"/>
                </a:lnTo>
                <a:lnTo>
                  <a:pt x="359701" y="682343"/>
                </a:lnTo>
                <a:lnTo>
                  <a:pt x="421291" y="676838"/>
                </a:lnTo>
                <a:lnTo>
                  <a:pt x="475621" y="668200"/>
                </a:lnTo>
                <a:lnTo>
                  <a:pt x="520934" y="656870"/>
                </a:lnTo>
                <a:lnTo>
                  <a:pt x="577488" y="627892"/>
                </a:lnTo>
                <a:lnTo>
                  <a:pt x="585216" y="611124"/>
                </a:lnTo>
                <a:lnTo>
                  <a:pt x="585216" y="73151"/>
                </a:lnTo>
                <a:lnTo>
                  <a:pt x="292607" y="73151"/>
                </a:lnTo>
                <a:lnTo>
                  <a:pt x="225514" y="71219"/>
                </a:lnTo>
                <a:lnTo>
                  <a:pt x="163924" y="65714"/>
                </a:lnTo>
                <a:lnTo>
                  <a:pt x="109594" y="57076"/>
                </a:lnTo>
                <a:lnTo>
                  <a:pt x="64281" y="45746"/>
                </a:lnTo>
                <a:lnTo>
                  <a:pt x="7727" y="16768"/>
                </a:lnTo>
                <a:lnTo>
                  <a:pt x="0" y="0"/>
                </a:lnTo>
                <a:close/>
              </a:path>
              <a:path w="585469" h="684530">
                <a:moveTo>
                  <a:pt x="585216" y="0"/>
                </a:moveTo>
                <a:lnTo>
                  <a:pt x="555475" y="32163"/>
                </a:lnTo>
                <a:lnTo>
                  <a:pt x="475621" y="57076"/>
                </a:lnTo>
                <a:lnTo>
                  <a:pt x="421291" y="65714"/>
                </a:lnTo>
                <a:lnTo>
                  <a:pt x="359701" y="71219"/>
                </a:lnTo>
                <a:lnTo>
                  <a:pt x="292607" y="73151"/>
                </a:lnTo>
                <a:lnTo>
                  <a:pt x="585216" y="73151"/>
                </a:lnTo>
                <a:lnTo>
                  <a:pt x="5852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1002" y="1776223"/>
            <a:ext cx="585470" cy="146685"/>
          </a:xfrm>
          <a:custGeom>
            <a:avLst/>
            <a:gdLst/>
            <a:ahLst/>
            <a:cxnLst/>
            <a:rect l="l" t="t" r="r" b="b"/>
            <a:pathLst>
              <a:path w="585469" h="146685">
                <a:moveTo>
                  <a:pt x="292607" y="0"/>
                </a:moveTo>
                <a:lnTo>
                  <a:pt x="225514" y="1932"/>
                </a:lnTo>
                <a:lnTo>
                  <a:pt x="163924" y="7437"/>
                </a:lnTo>
                <a:lnTo>
                  <a:pt x="109594" y="16075"/>
                </a:lnTo>
                <a:lnTo>
                  <a:pt x="64281" y="27405"/>
                </a:lnTo>
                <a:lnTo>
                  <a:pt x="7727" y="56383"/>
                </a:lnTo>
                <a:lnTo>
                  <a:pt x="0" y="73151"/>
                </a:lnTo>
                <a:lnTo>
                  <a:pt x="7727" y="89920"/>
                </a:lnTo>
                <a:lnTo>
                  <a:pt x="64281" y="118898"/>
                </a:lnTo>
                <a:lnTo>
                  <a:pt x="109594" y="130228"/>
                </a:lnTo>
                <a:lnTo>
                  <a:pt x="163924" y="138866"/>
                </a:lnTo>
                <a:lnTo>
                  <a:pt x="225514" y="144371"/>
                </a:lnTo>
                <a:lnTo>
                  <a:pt x="292607" y="146303"/>
                </a:lnTo>
                <a:lnTo>
                  <a:pt x="359701" y="144371"/>
                </a:lnTo>
                <a:lnTo>
                  <a:pt x="421291" y="138866"/>
                </a:lnTo>
                <a:lnTo>
                  <a:pt x="475621" y="130228"/>
                </a:lnTo>
                <a:lnTo>
                  <a:pt x="520934" y="118898"/>
                </a:lnTo>
                <a:lnTo>
                  <a:pt x="577488" y="89920"/>
                </a:lnTo>
                <a:lnTo>
                  <a:pt x="585216" y="73151"/>
                </a:lnTo>
                <a:lnTo>
                  <a:pt x="577488" y="56383"/>
                </a:lnTo>
                <a:lnTo>
                  <a:pt x="520934" y="27405"/>
                </a:lnTo>
                <a:lnTo>
                  <a:pt x="475621" y="16075"/>
                </a:lnTo>
                <a:lnTo>
                  <a:pt x="421291" y="7437"/>
                </a:lnTo>
                <a:lnTo>
                  <a:pt x="359701" y="1932"/>
                </a:lnTo>
                <a:lnTo>
                  <a:pt x="292607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1002" y="1776223"/>
            <a:ext cx="585470" cy="146685"/>
          </a:xfrm>
          <a:custGeom>
            <a:avLst/>
            <a:gdLst/>
            <a:ahLst/>
            <a:cxnLst/>
            <a:rect l="l" t="t" r="r" b="b"/>
            <a:pathLst>
              <a:path w="585469" h="146685">
                <a:moveTo>
                  <a:pt x="585216" y="73151"/>
                </a:moveTo>
                <a:lnTo>
                  <a:pt x="555475" y="105315"/>
                </a:lnTo>
                <a:lnTo>
                  <a:pt x="475621" y="130228"/>
                </a:lnTo>
                <a:lnTo>
                  <a:pt x="421291" y="138866"/>
                </a:lnTo>
                <a:lnTo>
                  <a:pt x="359701" y="144371"/>
                </a:lnTo>
                <a:lnTo>
                  <a:pt x="292607" y="146303"/>
                </a:lnTo>
                <a:lnTo>
                  <a:pt x="225514" y="144371"/>
                </a:lnTo>
                <a:lnTo>
                  <a:pt x="163924" y="138866"/>
                </a:lnTo>
                <a:lnTo>
                  <a:pt x="109594" y="130228"/>
                </a:lnTo>
                <a:lnTo>
                  <a:pt x="64281" y="118898"/>
                </a:lnTo>
                <a:lnTo>
                  <a:pt x="7727" y="89920"/>
                </a:lnTo>
                <a:lnTo>
                  <a:pt x="0" y="73151"/>
                </a:lnTo>
                <a:lnTo>
                  <a:pt x="7727" y="56383"/>
                </a:lnTo>
                <a:lnTo>
                  <a:pt x="64281" y="27405"/>
                </a:lnTo>
                <a:lnTo>
                  <a:pt x="109594" y="16075"/>
                </a:lnTo>
                <a:lnTo>
                  <a:pt x="163924" y="7437"/>
                </a:lnTo>
                <a:lnTo>
                  <a:pt x="225514" y="1932"/>
                </a:lnTo>
                <a:lnTo>
                  <a:pt x="292607" y="0"/>
                </a:lnTo>
                <a:lnTo>
                  <a:pt x="359701" y="1932"/>
                </a:lnTo>
                <a:lnTo>
                  <a:pt x="421291" y="7437"/>
                </a:lnTo>
                <a:lnTo>
                  <a:pt x="475621" y="16075"/>
                </a:lnTo>
                <a:lnTo>
                  <a:pt x="520934" y="27405"/>
                </a:lnTo>
                <a:lnTo>
                  <a:pt x="577488" y="56383"/>
                </a:lnTo>
                <a:lnTo>
                  <a:pt x="585216" y="7315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1002" y="1849373"/>
            <a:ext cx="585470" cy="684530"/>
          </a:xfrm>
          <a:custGeom>
            <a:avLst/>
            <a:gdLst/>
            <a:ahLst/>
            <a:cxnLst/>
            <a:rect l="l" t="t" r="r" b="b"/>
            <a:pathLst>
              <a:path w="585469" h="684530">
                <a:moveTo>
                  <a:pt x="585216" y="0"/>
                </a:moveTo>
                <a:lnTo>
                  <a:pt x="585216" y="611124"/>
                </a:lnTo>
                <a:lnTo>
                  <a:pt x="577488" y="627892"/>
                </a:lnTo>
                <a:lnTo>
                  <a:pt x="520934" y="656870"/>
                </a:lnTo>
                <a:lnTo>
                  <a:pt x="475621" y="668200"/>
                </a:lnTo>
                <a:lnTo>
                  <a:pt x="421291" y="676838"/>
                </a:lnTo>
                <a:lnTo>
                  <a:pt x="359701" y="682343"/>
                </a:lnTo>
                <a:lnTo>
                  <a:pt x="292607" y="684276"/>
                </a:lnTo>
                <a:lnTo>
                  <a:pt x="225514" y="682343"/>
                </a:lnTo>
                <a:lnTo>
                  <a:pt x="163924" y="676838"/>
                </a:lnTo>
                <a:lnTo>
                  <a:pt x="109594" y="668200"/>
                </a:lnTo>
                <a:lnTo>
                  <a:pt x="64281" y="656870"/>
                </a:lnTo>
                <a:lnTo>
                  <a:pt x="7727" y="627892"/>
                </a:lnTo>
                <a:lnTo>
                  <a:pt x="0" y="611124"/>
                </a:lnTo>
                <a:lnTo>
                  <a:pt x="0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05990" y="1991105"/>
            <a:ext cx="585470" cy="684530"/>
          </a:xfrm>
          <a:custGeom>
            <a:avLst/>
            <a:gdLst/>
            <a:ahLst/>
            <a:cxnLst/>
            <a:rect l="l" t="t" r="r" b="b"/>
            <a:pathLst>
              <a:path w="585469" h="684530">
                <a:moveTo>
                  <a:pt x="0" y="0"/>
                </a:moveTo>
                <a:lnTo>
                  <a:pt x="0" y="611124"/>
                </a:lnTo>
                <a:lnTo>
                  <a:pt x="7727" y="627892"/>
                </a:lnTo>
                <a:lnTo>
                  <a:pt x="64281" y="656870"/>
                </a:lnTo>
                <a:lnTo>
                  <a:pt x="109594" y="668200"/>
                </a:lnTo>
                <a:lnTo>
                  <a:pt x="163924" y="676838"/>
                </a:lnTo>
                <a:lnTo>
                  <a:pt x="225514" y="682343"/>
                </a:lnTo>
                <a:lnTo>
                  <a:pt x="292607" y="684276"/>
                </a:lnTo>
                <a:lnTo>
                  <a:pt x="359701" y="682343"/>
                </a:lnTo>
                <a:lnTo>
                  <a:pt x="421291" y="676838"/>
                </a:lnTo>
                <a:lnTo>
                  <a:pt x="475621" y="668200"/>
                </a:lnTo>
                <a:lnTo>
                  <a:pt x="520934" y="656870"/>
                </a:lnTo>
                <a:lnTo>
                  <a:pt x="577488" y="627892"/>
                </a:lnTo>
                <a:lnTo>
                  <a:pt x="585216" y="611124"/>
                </a:lnTo>
                <a:lnTo>
                  <a:pt x="585216" y="73152"/>
                </a:lnTo>
                <a:lnTo>
                  <a:pt x="292607" y="73152"/>
                </a:lnTo>
                <a:lnTo>
                  <a:pt x="225514" y="71219"/>
                </a:lnTo>
                <a:lnTo>
                  <a:pt x="163924" y="65714"/>
                </a:lnTo>
                <a:lnTo>
                  <a:pt x="109594" y="57076"/>
                </a:lnTo>
                <a:lnTo>
                  <a:pt x="64281" y="45746"/>
                </a:lnTo>
                <a:lnTo>
                  <a:pt x="7727" y="16768"/>
                </a:lnTo>
                <a:lnTo>
                  <a:pt x="0" y="0"/>
                </a:lnTo>
                <a:close/>
              </a:path>
              <a:path w="585469" h="684530">
                <a:moveTo>
                  <a:pt x="585216" y="0"/>
                </a:moveTo>
                <a:lnTo>
                  <a:pt x="555475" y="32163"/>
                </a:lnTo>
                <a:lnTo>
                  <a:pt x="475621" y="57076"/>
                </a:lnTo>
                <a:lnTo>
                  <a:pt x="421291" y="65714"/>
                </a:lnTo>
                <a:lnTo>
                  <a:pt x="359701" y="71219"/>
                </a:lnTo>
                <a:lnTo>
                  <a:pt x="292607" y="73152"/>
                </a:lnTo>
                <a:lnTo>
                  <a:pt x="585216" y="73152"/>
                </a:lnTo>
                <a:lnTo>
                  <a:pt x="5852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05990" y="1917955"/>
            <a:ext cx="585470" cy="146685"/>
          </a:xfrm>
          <a:custGeom>
            <a:avLst/>
            <a:gdLst/>
            <a:ahLst/>
            <a:cxnLst/>
            <a:rect l="l" t="t" r="r" b="b"/>
            <a:pathLst>
              <a:path w="585469" h="146685">
                <a:moveTo>
                  <a:pt x="292607" y="0"/>
                </a:moveTo>
                <a:lnTo>
                  <a:pt x="225514" y="1932"/>
                </a:lnTo>
                <a:lnTo>
                  <a:pt x="163924" y="7437"/>
                </a:lnTo>
                <a:lnTo>
                  <a:pt x="109594" y="16075"/>
                </a:lnTo>
                <a:lnTo>
                  <a:pt x="64281" y="27405"/>
                </a:lnTo>
                <a:lnTo>
                  <a:pt x="7727" y="56383"/>
                </a:lnTo>
                <a:lnTo>
                  <a:pt x="0" y="73151"/>
                </a:lnTo>
                <a:lnTo>
                  <a:pt x="7727" y="89920"/>
                </a:lnTo>
                <a:lnTo>
                  <a:pt x="64281" y="118898"/>
                </a:lnTo>
                <a:lnTo>
                  <a:pt x="109594" y="130228"/>
                </a:lnTo>
                <a:lnTo>
                  <a:pt x="163924" y="138866"/>
                </a:lnTo>
                <a:lnTo>
                  <a:pt x="225514" y="144371"/>
                </a:lnTo>
                <a:lnTo>
                  <a:pt x="292607" y="146304"/>
                </a:lnTo>
                <a:lnTo>
                  <a:pt x="359701" y="144371"/>
                </a:lnTo>
                <a:lnTo>
                  <a:pt x="421291" y="138866"/>
                </a:lnTo>
                <a:lnTo>
                  <a:pt x="475621" y="130228"/>
                </a:lnTo>
                <a:lnTo>
                  <a:pt x="520934" y="118898"/>
                </a:lnTo>
                <a:lnTo>
                  <a:pt x="577488" y="89920"/>
                </a:lnTo>
                <a:lnTo>
                  <a:pt x="585216" y="73151"/>
                </a:lnTo>
                <a:lnTo>
                  <a:pt x="577488" y="56383"/>
                </a:lnTo>
                <a:lnTo>
                  <a:pt x="520934" y="27405"/>
                </a:lnTo>
                <a:lnTo>
                  <a:pt x="475621" y="16075"/>
                </a:lnTo>
                <a:lnTo>
                  <a:pt x="421291" y="7437"/>
                </a:lnTo>
                <a:lnTo>
                  <a:pt x="359701" y="1932"/>
                </a:lnTo>
                <a:lnTo>
                  <a:pt x="292607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05990" y="1917955"/>
            <a:ext cx="585470" cy="146685"/>
          </a:xfrm>
          <a:custGeom>
            <a:avLst/>
            <a:gdLst/>
            <a:ahLst/>
            <a:cxnLst/>
            <a:rect l="l" t="t" r="r" b="b"/>
            <a:pathLst>
              <a:path w="585469" h="146685">
                <a:moveTo>
                  <a:pt x="585216" y="73151"/>
                </a:moveTo>
                <a:lnTo>
                  <a:pt x="555475" y="105315"/>
                </a:lnTo>
                <a:lnTo>
                  <a:pt x="475621" y="130228"/>
                </a:lnTo>
                <a:lnTo>
                  <a:pt x="421291" y="138866"/>
                </a:lnTo>
                <a:lnTo>
                  <a:pt x="359701" y="144371"/>
                </a:lnTo>
                <a:lnTo>
                  <a:pt x="292607" y="146304"/>
                </a:lnTo>
                <a:lnTo>
                  <a:pt x="225514" y="144371"/>
                </a:lnTo>
                <a:lnTo>
                  <a:pt x="163924" y="138866"/>
                </a:lnTo>
                <a:lnTo>
                  <a:pt x="109594" y="130228"/>
                </a:lnTo>
                <a:lnTo>
                  <a:pt x="64281" y="118898"/>
                </a:lnTo>
                <a:lnTo>
                  <a:pt x="7727" y="89920"/>
                </a:lnTo>
                <a:lnTo>
                  <a:pt x="0" y="73151"/>
                </a:lnTo>
                <a:lnTo>
                  <a:pt x="7727" y="56383"/>
                </a:lnTo>
                <a:lnTo>
                  <a:pt x="64281" y="27405"/>
                </a:lnTo>
                <a:lnTo>
                  <a:pt x="109594" y="16075"/>
                </a:lnTo>
                <a:lnTo>
                  <a:pt x="163924" y="7437"/>
                </a:lnTo>
                <a:lnTo>
                  <a:pt x="225514" y="1932"/>
                </a:lnTo>
                <a:lnTo>
                  <a:pt x="292607" y="0"/>
                </a:lnTo>
                <a:lnTo>
                  <a:pt x="359701" y="1932"/>
                </a:lnTo>
                <a:lnTo>
                  <a:pt x="421291" y="7437"/>
                </a:lnTo>
                <a:lnTo>
                  <a:pt x="475621" y="16075"/>
                </a:lnTo>
                <a:lnTo>
                  <a:pt x="520934" y="27405"/>
                </a:lnTo>
                <a:lnTo>
                  <a:pt x="577488" y="56383"/>
                </a:lnTo>
                <a:lnTo>
                  <a:pt x="585216" y="7315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05990" y="1991105"/>
            <a:ext cx="585470" cy="684530"/>
          </a:xfrm>
          <a:custGeom>
            <a:avLst/>
            <a:gdLst/>
            <a:ahLst/>
            <a:cxnLst/>
            <a:rect l="l" t="t" r="r" b="b"/>
            <a:pathLst>
              <a:path w="585469" h="684530">
                <a:moveTo>
                  <a:pt x="585216" y="0"/>
                </a:moveTo>
                <a:lnTo>
                  <a:pt x="585216" y="611124"/>
                </a:lnTo>
                <a:lnTo>
                  <a:pt x="577488" y="627892"/>
                </a:lnTo>
                <a:lnTo>
                  <a:pt x="520934" y="656870"/>
                </a:lnTo>
                <a:lnTo>
                  <a:pt x="475621" y="668200"/>
                </a:lnTo>
                <a:lnTo>
                  <a:pt x="421291" y="676838"/>
                </a:lnTo>
                <a:lnTo>
                  <a:pt x="359701" y="682343"/>
                </a:lnTo>
                <a:lnTo>
                  <a:pt x="292607" y="684276"/>
                </a:lnTo>
                <a:lnTo>
                  <a:pt x="225514" y="682343"/>
                </a:lnTo>
                <a:lnTo>
                  <a:pt x="163924" y="676838"/>
                </a:lnTo>
                <a:lnTo>
                  <a:pt x="109594" y="668200"/>
                </a:lnTo>
                <a:lnTo>
                  <a:pt x="64281" y="656870"/>
                </a:lnTo>
                <a:lnTo>
                  <a:pt x="7727" y="627892"/>
                </a:lnTo>
                <a:lnTo>
                  <a:pt x="0" y="611124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79853" y="1760727"/>
            <a:ext cx="4943475" cy="547370"/>
          </a:xfrm>
          <a:custGeom>
            <a:avLst/>
            <a:gdLst/>
            <a:ahLst/>
            <a:cxnLst/>
            <a:rect l="l" t="t" r="r" b="b"/>
            <a:pathLst>
              <a:path w="4943475" h="547369">
                <a:moveTo>
                  <a:pt x="4864307" y="25695"/>
                </a:moveTo>
                <a:lnTo>
                  <a:pt x="0" y="521335"/>
                </a:lnTo>
                <a:lnTo>
                  <a:pt x="2539" y="547116"/>
                </a:lnTo>
                <a:lnTo>
                  <a:pt x="4866936" y="51480"/>
                </a:lnTo>
                <a:lnTo>
                  <a:pt x="4864307" y="25695"/>
                </a:lnTo>
                <a:close/>
              </a:path>
              <a:path w="4943475" h="547369">
                <a:moveTo>
                  <a:pt x="4926173" y="24384"/>
                </a:moveTo>
                <a:lnTo>
                  <a:pt x="4877181" y="24384"/>
                </a:lnTo>
                <a:lnTo>
                  <a:pt x="4879848" y="50164"/>
                </a:lnTo>
                <a:lnTo>
                  <a:pt x="4866936" y="51480"/>
                </a:lnTo>
                <a:lnTo>
                  <a:pt x="4869561" y="77216"/>
                </a:lnTo>
                <a:lnTo>
                  <a:pt x="4942967" y="30734"/>
                </a:lnTo>
                <a:lnTo>
                  <a:pt x="4926173" y="24384"/>
                </a:lnTo>
                <a:close/>
              </a:path>
              <a:path w="4943475" h="547369">
                <a:moveTo>
                  <a:pt x="4877181" y="24384"/>
                </a:moveTo>
                <a:lnTo>
                  <a:pt x="4864307" y="25695"/>
                </a:lnTo>
                <a:lnTo>
                  <a:pt x="4866936" y="51480"/>
                </a:lnTo>
                <a:lnTo>
                  <a:pt x="4879848" y="50164"/>
                </a:lnTo>
                <a:lnTo>
                  <a:pt x="4877181" y="24384"/>
                </a:lnTo>
                <a:close/>
              </a:path>
              <a:path w="4943475" h="547369">
                <a:moveTo>
                  <a:pt x="4861687" y="0"/>
                </a:moveTo>
                <a:lnTo>
                  <a:pt x="4864307" y="25695"/>
                </a:lnTo>
                <a:lnTo>
                  <a:pt x="4877181" y="24384"/>
                </a:lnTo>
                <a:lnTo>
                  <a:pt x="4926173" y="24384"/>
                </a:lnTo>
                <a:lnTo>
                  <a:pt x="48616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77438" y="2281935"/>
            <a:ext cx="4074160" cy="1233170"/>
          </a:xfrm>
          <a:custGeom>
            <a:avLst/>
            <a:gdLst/>
            <a:ahLst/>
            <a:cxnLst/>
            <a:rect l="l" t="t" r="r" b="b"/>
            <a:pathLst>
              <a:path w="4074160" h="1233170">
                <a:moveTo>
                  <a:pt x="3995432" y="1208278"/>
                </a:moveTo>
                <a:lnTo>
                  <a:pt x="3988054" y="1233169"/>
                </a:lnTo>
                <a:lnTo>
                  <a:pt x="4073652" y="1217929"/>
                </a:lnTo>
                <a:lnTo>
                  <a:pt x="4067261" y="1211961"/>
                </a:lnTo>
                <a:lnTo>
                  <a:pt x="4007866" y="1211961"/>
                </a:lnTo>
                <a:lnTo>
                  <a:pt x="3995432" y="1208278"/>
                </a:lnTo>
                <a:close/>
              </a:path>
              <a:path w="4074160" h="1233170">
                <a:moveTo>
                  <a:pt x="4002775" y="1183506"/>
                </a:moveTo>
                <a:lnTo>
                  <a:pt x="3995432" y="1208278"/>
                </a:lnTo>
                <a:lnTo>
                  <a:pt x="4007866" y="1211961"/>
                </a:lnTo>
                <a:lnTo>
                  <a:pt x="4015232" y="1187196"/>
                </a:lnTo>
                <a:lnTo>
                  <a:pt x="4002775" y="1183506"/>
                </a:lnTo>
                <a:close/>
              </a:path>
              <a:path w="4074160" h="1233170">
                <a:moveTo>
                  <a:pt x="4010152" y="1158621"/>
                </a:moveTo>
                <a:lnTo>
                  <a:pt x="4002775" y="1183506"/>
                </a:lnTo>
                <a:lnTo>
                  <a:pt x="4015232" y="1187196"/>
                </a:lnTo>
                <a:lnTo>
                  <a:pt x="4007866" y="1211961"/>
                </a:lnTo>
                <a:lnTo>
                  <a:pt x="4067261" y="1211961"/>
                </a:lnTo>
                <a:lnTo>
                  <a:pt x="4010152" y="1158621"/>
                </a:lnTo>
                <a:close/>
              </a:path>
              <a:path w="4074160" h="1233170">
                <a:moveTo>
                  <a:pt x="7366" y="0"/>
                </a:moveTo>
                <a:lnTo>
                  <a:pt x="0" y="24891"/>
                </a:lnTo>
                <a:lnTo>
                  <a:pt x="3995432" y="1208278"/>
                </a:lnTo>
                <a:lnTo>
                  <a:pt x="4002775" y="1183506"/>
                </a:lnTo>
                <a:lnTo>
                  <a:pt x="73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75661" y="2282699"/>
            <a:ext cx="5287010" cy="2480945"/>
          </a:xfrm>
          <a:custGeom>
            <a:avLst/>
            <a:gdLst/>
            <a:ahLst/>
            <a:cxnLst/>
            <a:rect l="l" t="t" r="r" b="b"/>
            <a:pathLst>
              <a:path w="5287009" h="2480945">
                <a:moveTo>
                  <a:pt x="5211078" y="2457206"/>
                </a:moveTo>
                <a:lnTo>
                  <a:pt x="5200142" y="2480691"/>
                </a:lnTo>
                <a:lnTo>
                  <a:pt x="5286883" y="2478404"/>
                </a:lnTo>
                <a:lnTo>
                  <a:pt x="5274396" y="2462657"/>
                </a:lnTo>
                <a:lnTo>
                  <a:pt x="5222747" y="2462657"/>
                </a:lnTo>
                <a:lnTo>
                  <a:pt x="5211078" y="2457206"/>
                </a:lnTo>
                <a:close/>
              </a:path>
              <a:path w="5287009" h="2480945">
                <a:moveTo>
                  <a:pt x="5221990" y="2433775"/>
                </a:moveTo>
                <a:lnTo>
                  <a:pt x="5211078" y="2457206"/>
                </a:lnTo>
                <a:lnTo>
                  <a:pt x="5222747" y="2462657"/>
                </a:lnTo>
                <a:lnTo>
                  <a:pt x="5233796" y="2439289"/>
                </a:lnTo>
                <a:lnTo>
                  <a:pt x="5221990" y="2433775"/>
                </a:lnTo>
                <a:close/>
              </a:path>
              <a:path w="5287009" h="2480945">
                <a:moveTo>
                  <a:pt x="5232908" y="2410333"/>
                </a:moveTo>
                <a:lnTo>
                  <a:pt x="5221990" y="2433775"/>
                </a:lnTo>
                <a:lnTo>
                  <a:pt x="5233796" y="2439289"/>
                </a:lnTo>
                <a:lnTo>
                  <a:pt x="5222747" y="2462657"/>
                </a:lnTo>
                <a:lnTo>
                  <a:pt x="5274396" y="2462657"/>
                </a:lnTo>
                <a:lnTo>
                  <a:pt x="5232908" y="2410333"/>
                </a:lnTo>
                <a:close/>
              </a:path>
              <a:path w="5287009" h="2480945">
                <a:moveTo>
                  <a:pt x="10921" y="0"/>
                </a:moveTo>
                <a:lnTo>
                  <a:pt x="0" y="23367"/>
                </a:lnTo>
                <a:lnTo>
                  <a:pt x="5211078" y="2457206"/>
                </a:lnTo>
                <a:lnTo>
                  <a:pt x="5221990" y="2433775"/>
                </a:lnTo>
                <a:lnTo>
                  <a:pt x="1092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738487" y="4264609"/>
            <a:ext cx="8070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sz="1400" b="1" spc="5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C00000"/>
                </a:solidFill>
                <a:latin typeface="Arial"/>
                <a:cs typeface="Arial"/>
              </a:rPr>
              <a:t>b</a:t>
            </a:r>
            <a:r>
              <a:rPr sz="1400" b="1" dirty="0">
                <a:solidFill>
                  <a:srgbClr val="C00000"/>
                </a:solidFill>
                <a:latin typeface="Arial"/>
                <a:cs typeface="Arial"/>
              </a:rPr>
              <a:t>ser</a:t>
            </a:r>
            <a:r>
              <a:rPr sz="1400" b="1" spc="-15" dirty="0">
                <a:solidFill>
                  <a:srgbClr val="C00000"/>
                </a:solidFill>
                <a:latin typeface="Arial"/>
                <a:cs typeface="Arial"/>
              </a:rPr>
              <a:t>v</a:t>
            </a:r>
            <a:r>
              <a:rPr sz="1400" b="1" dirty="0">
                <a:solidFill>
                  <a:srgbClr val="C00000"/>
                </a:solidFill>
                <a:latin typeface="Arial"/>
                <a:cs typeface="Arial"/>
              </a:rPr>
              <a:t>er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-5" dirty="0">
                <a:solidFill>
                  <a:srgbClr val="C00000"/>
                </a:solidFill>
                <a:latin typeface="Arial"/>
                <a:cs typeface="Arial"/>
              </a:rPr>
              <a:t>objects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575200" y="4979734"/>
            <a:ext cx="1063449" cy="1155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183127" y="4650104"/>
            <a:ext cx="176783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7E7E7E"/>
                </a:solidFill>
                <a:latin typeface="Arial"/>
                <a:cs typeface="Arial"/>
              </a:rPr>
              <a:t>register/ </a:t>
            </a:r>
            <a:r>
              <a:rPr sz="1400" dirty="0">
                <a:solidFill>
                  <a:srgbClr val="7E7E7E"/>
                </a:solidFill>
                <a:latin typeface="Arial"/>
                <a:cs typeface="Arial"/>
              </a:rPr>
              <a:t>subscribe</a:t>
            </a:r>
            <a:r>
              <a:rPr sz="1400" spc="-12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7E7E7E"/>
                </a:solidFill>
                <a:latin typeface="Arial"/>
                <a:cs typeface="Arial"/>
              </a:rPr>
              <a:t>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609851" y="3280410"/>
            <a:ext cx="1820545" cy="2139315"/>
          </a:xfrm>
          <a:custGeom>
            <a:avLst/>
            <a:gdLst/>
            <a:ahLst/>
            <a:cxnLst/>
            <a:rect l="l" t="t" r="r" b="b"/>
            <a:pathLst>
              <a:path w="1820545" h="2139315">
                <a:moveTo>
                  <a:pt x="60158" y="50837"/>
                </a:moveTo>
                <a:lnTo>
                  <a:pt x="40411" y="67603"/>
                </a:lnTo>
                <a:lnTo>
                  <a:pt x="1800606" y="2138806"/>
                </a:lnTo>
                <a:lnTo>
                  <a:pt x="1820291" y="2122042"/>
                </a:lnTo>
                <a:lnTo>
                  <a:pt x="60158" y="50837"/>
                </a:lnTo>
                <a:close/>
              </a:path>
              <a:path w="1820545" h="2139315">
                <a:moveTo>
                  <a:pt x="0" y="0"/>
                </a:moveTo>
                <a:lnTo>
                  <a:pt x="20713" y="84327"/>
                </a:lnTo>
                <a:lnTo>
                  <a:pt x="40411" y="67603"/>
                </a:lnTo>
                <a:lnTo>
                  <a:pt x="32067" y="57785"/>
                </a:lnTo>
                <a:lnTo>
                  <a:pt x="51815" y="41020"/>
                </a:lnTo>
                <a:lnTo>
                  <a:pt x="71719" y="41020"/>
                </a:lnTo>
                <a:lnTo>
                  <a:pt x="79946" y="34036"/>
                </a:lnTo>
                <a:lnTo>
                  <a:pt x="0" y="0"/>
                </a:lnTo>
                <a:close/>
              </a:path>
              <a:path w="1820545" h="2139315">
                <a:moveTo>
                  <a:pt x="51815" y="41020"/>
                </a:moveTo>
                <a:lnTo>
                  <a:pt x="32067" y="57785"/>
                </a:lnTo>
                <a:lnTo>
                  <a:pt x="40411" y="67603"/>
                </a:lnTo>
                <a:lnTo>
                  <a:pt x="60158" y="50837"/>
                </a:lnTo>
                <a:lnTo>
                  <a:pt x="51815" y="41020"/>
                </a:lnTo>
                <a:close/>
              </a:path>
              <a:path w="1820545" h="2139315">
                <a:moveTo>
                  <a:pt x="71719" y="41020"/>
                </a:moveTo>
                <a:lnTo>
                  <a:pt x="51815" y="41020"/>
                </a:lnTo>
                <a:lnTo>
                  <a:pt x="60158" y="50837"/>
                </a:lnTo>
                <a:lnTo>
                  <a:pt x="71719" y="410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652727" y="1016634"/>
            <a:ext cx="536448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A TV station comes along and tells the</a:t>
            </a:r>
            <a:r>
              <a:rPr sz="2000" spc="-29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Weather</a:t>
            </a:r>
            <a:endParaRPr sz="2000" dirty="0">
              <a:latin typeface="Arial"/>
              <a:cs typeface="Arial"/>
            </a:endParaRPr>
          </a:p>
          <a:p>
            <a:pPr marL="12700"/>
            <a:r>
              <a:rPr sz="2000" dirty="0">
                <a:latin typeface="Arial"/>
                <a:cs typeface="Arial"/>
              </a:rPr>
              <a:t>data that it wants to become an</a:t>
            </a:r>
            <a:r>
              <a:rPr sz="2000" spc="-1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observer</a:t>
            </a:r>
          </a:p>
        </p:txBody>
      </p:sp>
      <p:sp>
        <p:nvSpPr>
          <p:cNvPr id="33" name="object 33"/>
          <p:cNvSpPr/>
          <p:nvPr/>
        </p:nvSpPr>
        <p:spPr>
          <a:xfrm>
            <a:off x="1764791" y="5120640"/>
            <a:ext cx="754380" cy="949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84346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25033" y="125679"/>
            <a:ext cx="6834033" cy="635000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The </a:t>
            </a:r>
            <a:r>
              <a:rPr sz="4000" spc="-15" dirty="0">
                <a:solidFill>
                  <a:schemeClr val="tx1"/>
                </a:solidFill>
                <a:latin typeface="Arial"/>
                <a:cs typeface="Arial"/>
              </a:rPr>
              <a:t>Weather </a:t>
            </a: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Data</a:t>
            </a:r>
            <a:r>
              <a:rPr sz="4000" spc="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Object</a:t>
            </a:r>
            <a:endParaRPr sz="4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40117" y="1663920"/>
            <a:ext cx="2688590" cy="4639310"/>
          </a:xfrm>
          <a:custGeom>
            <a:avLst/>
            <a:gdLst/>
            <a:ahLst/>
            <a:cxnLst/>
            <a:rect l="l" t="t" r="r" b="b"/>
            <a:pathLst>
              <a:path w="2688590" h="4639310">
                <a:moveTo>
                  <a:pt x="2240280" y="0"/>
                </a:moveTo>
                <a:lnTo>
                  <a:pt x="448056" y="0"/>
                </a:lnTo>
                <a:lnTo>
                  <a:pt x="399245" y="2629"/>
                </a:lnTo>
                <a:lnTo>
                  <a:pt x="351955" y="10337"/>
                </a:lnTo>
                <a:lnTo>
                  <a:pt x="306458" y="22847"/>
                </a:lnTo>
                <a:lnTo>
                  <a:pt x="263028" y="39888"/>
                </a:lnTo>
                <a:lnTo>
                  <a:pt x="221939" y="61185"/>
                </a:lnTo>
                <a:lnTo>
                  <a:pt x="183465" y="86465"/>
                </a:lnTo>
                <a:lnTo>
                  <a:pt x="147879" y="115454"/>
                </a:lnTo>
                <a:lnTo>
                  <a:pt x="115454" y="147879"/>
                </a:lnTo>
                <a:lnTo>
                  <a:pt x="86465" y="183465"/>
                </a:lnTo>
                <a:lnTo>
                  <a:pt x="61185" y="221939"/>
                </a:lnTo>
                <a:lnTo>
                  <a:pt x="39888" y="263028"/>
                </a:lnTo>
                <a:lnTo>
                  <a:pt x="22847" y="306458"/>
                </a:lnTo>
                <a:lnTo>
                  <a:pt x="10337" y="351955"/>
                </a:lnTo>
                <a:lnTo>
                  <a:pt x="2629" y="399245"/>
                </a:lnTo>
                <a:lnTo>
                  <a:pt x="0" y="448056"/>
                </a:lnTo>
                <a:lnTo>
                  <a:pt x="0" y="4191000"/>
                </a:lnTo>
                <a:lnTo>
                  <a:pt x="2629" y="4239819"/>
                </a:lnTo>
                <a:lnTo>
                  <a:pt x="10337" y="4287116"/>
                </a:lnTo>
                <a:lnTo>
                  <a:pt x="22847" y="4332617"/>
                </a:lnTo>
                <a:lnTo>
                  <a:pt x="39888" y="4376049"/>
                </a:lnTo>
                <a:lnTo>
                  <a:pt x="61185" y="4417139"/>
                </a:lnTo>
                <a:lnTo>
                  <a:pt x="86465" y="4455612"/>
                </a:lnTo>
                <a:lnTo>
                  <a:pt x="115454" y="4491197"/>
                </a:lnTo>
                <a:lnTo>
                  <a:pt x="147879" y="4523619"/>
                </a:lnTo>
                <a:lnTo>
                  <a:pt x="183465" y="4552604"/>
                </a:lnTo>
                <a:lnTo>
                  <a:pt x="221939" y="4577881"/>
                </a:lnTo>
                <a:lnTo>
                  <a:pt x="263028" y="4599175"/>
                </a:lnTo>
                <a:lnTo>
                  <a:pt x="306458" y="4616213"/>
                </a:lnTo>
                <a:lnTo>
                  <a:pt x="351955" y="4628721"/>
                </a:lnTo>
                <a:lnTo>
                  <a:pt x="399245" y="4636426"/>
                </a:lnTo>
                <a:lnTo>
                  <a:pt x="448056" y="4639056"/>
                </a:lnTo>
                <a:lnTo>
                  <a:pt x="2240280" y="4639056"/>
                </a:lnTo>
                <a:lnTo>
                  <a:pt x="2289090" y="4636426"/>
                </a:lnTo>
                <a:lnTo>
                  <a:pt x="2336380" y="4628721"/>
                </a:lnTo>
                <a:lnTo>
                  <a:pt x="2381877" y="4616213"/>
                </a:lnTo>
                <a:lnTo>
                  <a:pt x="2425307" y="4599175"/>
                </a:lnTo>
                <a:lnTo>
                  <a:pt x="2466396" y="4577881"/>
                </a:lnTo>
                <a:lnTo>
                  <a:pt x="2504870" y="4552604"/>
                </a:lnTo>
                <a:lnTo>
                  <a:pt x="2540456" y="4523619"/>
                </a:lnTo>
                <a:lnTo>
                  <a:pt x="2572881" y="4491197"/>
                </a:lnTo>
                <a:lnTo>
                  <a:pt x="2601870" y="4455612"/>
                </a:lnTo>
                <a:lnTo>
                  <a:pt x="2627150" y="4417139"/>
                </a:lnTo>
                <a:lnTo>
                  <a:pt x="2648447" y="4376049"/>
                </a:lnTo>
                <a:lnTo>
                  <a:pt x="2665488" y="4332617"/>
                </a:lnTo>
                <a:lnTo>
                  <a:pt x="2677998" y="4287116"/>
                </a:lnTo>
                <a:lnTo>
                  <a:pt x="2685706" y="4239819"/>
                </a:lnTo>
                <a:lnTo>
                  <a:pt x="2688336" y="4191000"/>
                </a:lnTo>
                <a:lnTo>
                  <a:pt x="2688336" y="448056"/>
                </a:lnTo>
                <a:lnTo>
                  <a:pt x="2685706" y="399245"/>
                </a:lnTo>
                <a:lnTo>
                  <a:pt x="2677998" y="351955"/>
                </a:lnTo>
                <a:lnTo>
                  <a:pt x="2665488" y="306458"/>
                </a:lnTo>
                <a:lnTo>
                  <a:pt x="2648447" y="263028"/>
                </a:lnTo>
                <a:lnTo>
                  <a:pt x="2627150" y="221939"/>
                </a:lnTo>
                <a:lnTo>
                  <a:pt x="2601870" y="183465"/>
                </a:lnTo>
                <a:lnTo>
                  <a:pt x="2572881" y="147879"/>
                </a:lnTo>
                <a:lnTo>
                  <a:pt x="2540456" y="115454"/>
                </a:lnTo>
                <a:lnTo>
                  <a:pt x="2504870" y="86465"/>
                </a:lnTo>
                <a:lnTo>
                  <a:pt x="2466396" y="61185"/>
                </a:lnTo>
                <a:lnTo>
                  <a:pt x="2425307" y="39888"/>
                </a:lnTo>
                <a:lnTo>
                  <a:pt x="2381877" y="22847"/>
                </a:lnTo>
                <a:lnTo>
                  <a:pt x="2336380" y="10337"/>
                </a:lnTo>
                <a:lnTo>
                  <a:pt x="2289090" y="2629"/>
                </a:lnTo>
                <a:lnTo>
                  <a:pt x="224028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40117" y="1663920"/>
            <a:ext cx="2688590" cy="4639310"/>
          </a:xfrm>
          <a:custGeom>
            <a:avLst/>
            <a:gdLst/>
            <a:ahLst/>
            <a:cxnLst/>
            <a:rect l="l" t="t" r="r" b="b"/>
            <a:pathLst>
              <a:path w="2688590" h="4639310">
                <a:moveTo>
                  <a:pt x="0" y="448056"/>
                </a:moveTo>
                <a:lnTo>
                  <a:pt x="2629" y="399245"/>
                </a:lnTo>
                <a:lnTo>
                  <a:pt x="10337" y="351955"/>
                </a:lnTo>
                <a:lnTo>
                  <a:pt x="22847" y="306458"/>
                </a:lnTo>
                <a:lnTo>
                  <a:pt x="39888" y="263028"/>
                </a:lnTo>
                <a:lnTo>
                  <a:pt x="61185" y="221939"/>
                </a:lnTo>
                <a:lnTo>
                  <a:pt x="86465" y="183465"/>
                </a:lnTo>
                <a:lnTo>
                  <a:pt x="115454" y="147879"/>
                </a:lnTo>
                <a:lnTo>
                  <a:pt x="147879" y="115454"/>
                </a:lnTo>
                <a:lnTo>
                  <a:pt x="183465" y="86465"/>
                </a:lnTo>
                <a:lnTo>
                  <a:pt x="221939" y="61185"/>
                </a:lnTo>
                <a:lnTo>
                  <a:pt x="263028" y="39888"/>
                </a:lnTo>
                <a:lnTo>
                  <a:pt x="306458" y="22847"/>
                </a:lnTo>
                <a:lnTo>
                  <a:pt x="351955" y="10337"/>
                </a:lnTo>
                <a:lnTo>
                  <a:pt x="399245" y="2629"/>
                </a:lnTo>
                <a:lnTo>
                  <a:pt x="448056" y="0"/>
                </a:lnTo>
                <a:lnTo>
                  <a:pt x="2240280" y="0"/>
                </a:lnTo>
                <a:lnTo>
                  <a:pt x="2289090" y="2629"/>
                </a:lnTo>
                <a:lnTo>
                  <a:pt x="2336380" y="10337"/>
                </a:lnTo>
                <a:lnTo>
                  <a:pt x="2381877" y="22847"/>
                </a:lnTo>
                <a:lnTo>
                  <a:pt x="2425307" y="39888"/>
                </a:lnTo>
                <a:lnTo>
                  <a:pt x="2466396" y="61185"/>
                </a:lnTo>
                <a:lnTo>
                  <a:pt x="2504870" y="86465"/>
                </a:lnTo>
                <a:lnTo>
                  <a:pt x="2540456" y="115454"/>
                </a:lnTo>
                <a:lnTo>
                  <a:pt x="2572881" y="147879"/>
                </a:lnTo>
                <a:lnTo>
                  <a:pt x="2601870" y="183465"/>
                </a:lnTo>
                <a:lnTo>
                  <a:pt x="2627150" y="221939"/>
                </a:lnTo>
                <a:lnTo>
                  <a:pt x="2648447" y="263028"/>
                </a:lnTo>
                <a:lnTo>
                  <a:pt x="2665488" y="306458"/>
                </a:lnTo>
                <a:lnTo>
                  <a:pt x="2677998" y="351955"/>
                </a:lnTo>
                <a:lnTo>
                  <a:pt x="2685706" y="399245"/>
                </a:lnTo>
                <a:lnTo>
                  <a:pt x="2688336" y="448056"/>
                </a:lnTo>
                <a:lnTo>
                  <a:pt x="2688336" y="4191000"/>
                </a:lnTo>
                <a:lnTo>
                  <a:pt x="2685706" y="4239819"/>
                </a:lnTo>
                <a:lnTo>
                  <a:pt x="2677998" y="4287116"/>
                </a:lnTo>
                <a:lnTo>
                  <a:pt x="2665488" y="4332617"/>
                </a:lnTo>
                <a:lnTo>
                  <a:pt x="2648447" y="4376049"/>
                </a:lnTo>
                <a:lnTo>
                  <a:pt x="2627150" y="4417139"/>
                </a:lnTo>
                <a:lnTo>
                  <a:pt x="2601870" y="4455612"/>
                </a:lnTo>
                <a:lnTo>
                  <a:pt x="2572881" y="4491197"/>
                </a:lnTo>
                <a:lnTo>
                  <a:pt x="2540456" y="4523619"/>
                </a:lnTo>
                <a:lnTo>
                  <a:pt x="2504870" y="4552604"/>
                </a:lnTo>
                <a:lnTo>
                  <a:pt x="2466396" y="4577881"/>
                </a:lnTo>
                <a:lnTo>
                  <a:pt x="2425307" y="4599175"/>
                </a:lnTo>
                <a:lnTo>
                  <a:pt x="2381877" y="4616213"/>
                </a:lnTo>
                <a:lnTo>
                  <a:pt x="2336380" y="4628721"/>
                </a:lnTo>
                <a:lnTo>
                  <a:pt x="2289090" y="4636426"/>
                </a:lnTo>
                <a:lnTo>
                  <a:pt x="2240280" y="4639056"/>
                </a:lnTo>
                <a:lnTo>
                  <a:pt x="448056" y="4639056"/>
                </a:lnTo>
                <a:lnTo>
                  <a:pt x="399245" y="4636426"/>
                </a:lnTo>
                <a:lnTo>
                  <a:pt x="351955" y="4628721"/>
                </a:lnTo>
                <a:lnTo>
                  <a:pt x="306458" y="4616213"/>
                </a:lnTo>
                <a:lnTo>
                  <a:pt x="263028" y="4599175"/>
                </a:lnTo>
                <a:lnTo>
                  <a:pt x="221939" y="4577881"/>
                </a:lnTo>
                <a:lnTo>
                  <a:pt x="183465" y="4552604"/>
                </a:lnTo>
                <a:lnTo>
                  <a:pt x="147879" y="4523619"/>
                </a:lnTo>
                <a:lnTo>
                  <a:pt x="115454" y="4491197"/>
                </a:lnTo>
                <a:lnTo>
                  <a:pt x="86465" y="4455612"/>
                </a:lnTo>
                <a:lnTo>
                  <a:pt x="61185" y="4417139"/>
                </a:lnTo>
                <a:lnTo>
                  <a:pt x="39888" y="4376049"/>
                </a:lnTo>
                <a:lnTo>
                  <a:pt x="22847" y="4332617"/>
                </a:lnTo>
                <a:lnTo>
                  <a:pt x="10337" y="4287116"/>
                </a:lnTo>
                <a:lnTo>
                  <a:pt x="2629" y="4239819"/>
                </a:lnTo>
                <a:lnTo>
                  <a:pt x="0" y="4191000"/>
                </a:lnTo>
                <a:lnTo>
                  <a:pt x="0" y="448056"/>
                </a:lnTo>
                <a:close/>
              </a:path>
            </a:pathLst>
          </a:custGeom>
          <a:ln w="2590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97037" y="2675221"/>
            <a:ext cx="13760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Weather</a:t>
            </a:r>
            <a:r>
              <a:rPr sz="1400" spc="-10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forecast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83169" y="1766790"/>
            <a:ext cx="786383" cy="880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73111" y="3370037"/>
            <a:ext cx="787908" cy="880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58915" y="4278468"/>
            <a:ext cx="14674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Current</a:t>
            </a:r>
            <a:r>
              <a:rPr sz="1400" spc="-10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conditions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66760" y="4901658"/>
            <a:ext cx="787907" cy="880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92567" y="5810089"/>
            <a:ext cx="14262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Weather</a:t>
            </a:r>
            <a:r>
              <a:rPr sz="1400" spc="-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statistics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13662" y="3190969"/>
            <a:ext cx="108902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6705" marR="5080" indent="-294640">
              <a:spcBef>
                <a:spcPts val="105"/>
              </a:spcBef>
            </a:pPr>
            <a:r>
              <a:rPr sz="1400" spc="-5" dirty="0">
                <a:solidFill>
                  <a:srgbClr val="C00000"/>
                </a:solidFill>
                <a:latin typeface="Arial"/>
                <a:cs typeface="Arial"/>
              </a:rPr>
              <a:t>Weather</a:t>
            </a:r>
            <a:r>
              <a:rPr sz="1400" spc="-10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data  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21002" y="2332955"/>
            <a:ext cx="585470" cy="684530"/>
          </a:xfrm>
          <a:custGeom>
            <a:avLst/>
            <a:gdLst/>
            <a:ahLst/>
            <a:cxnLst/>
            <a:rect l="l" t="t" r="r" b="b"/>
            <a:pathLst>
              <a:path w="585469" h="684530">
                <a:moveTo>
                  <a:pt x="0" y="0"/>
                </a:moveTo>
                <a:lnTo>
                  <a:pt x="0" y="611124"/>
                </a:lnTo>
                <a:lnTo>
                  <a:pt x="7727" y="627892"/>
                </a:lnTo>
                <a:lnTo>
                  <a:pt x="64281" y="656870"/>
                </a:lnTo>
                <a:lnTo>
                  <a:pt x="109594" y="668200"/>
                </a:lnTo>
                <a:lnTo>
                  <a:pt x="163924" y="676838"/>
                </a:lnTo>
                <a:lnTo>
                  <a:pt x="225514" y="682343"/>
                </a:lnTo>
                <a:lnTo>
                  <a:pt x="292607" y="684276"/>
                </a:lnTo>
                <a:lnTo>
                  <a:pt x="359701" y="682343"/>
                </a:lnTo>
                <a:lnTo>
                  <a:pt x="421291" y="676838"/>
                </a:lnTo>
                <a:lnTo>
                  <a:pt x="475621" y="668200"/>
                </a:lnTo>
                <a:lnTo>
                  <a:pt x="520934" y="656870"/>
                </a:lnTo>
                <a:lnTo>
                  <a:pt x="577488" y="627892"/>
                </a:lnTo>
                <a:lnTo>
                  <a:pt x="585216" y="611124"/>
                </a:lnTo>
                <a:lnTo>
                  <a:pt x="585216" y="73151"/>
                </a:lnTo>
                <a:lnTo>
                  <a:pt x="292607" y="73151"/>
                </a:lnTo>
                <a:lnTo>
                  <a:pt x="225514" y="71219"/>
                </a:lnTo>
                <a:lnTo>
                  <a:pt x="163924" y="65714"/>
                </a:lnTo>
                <a:lnTo>
                  <a:pt x="109594" y="57076"/>
                </a:lnTo>
                <a:lnTo>
                  <a:pt x="64281" y="45746"/>
                </a:lnTo>
                <a:lnTo>
                  <a:pt x="7727" y="16768"/>
                </a:lnTo>
                <a:lnTo>
                  <a:pt x="0" y="0"/>
                </a:lnTo>
                <a:close/>
              </a:path>
              <a:path w="585469" h="684530">
                <a:moveTo>
                  <a:pt x="585216" y="0"/>
                </a:moveTo>
                <a:lnTo>
                  <a:pt x="555475" y="32163"/>
                </a:lnTo>
                <a:lnTo>
                  <a:pt x="475621" y="57076"/>
                </a:lnTo>
                <a:lnTo>
                  <a:pt x="421291" y="65714"/>
                </a:lnTo>
                <a:lnTo>
                  <a:pt x="359701" y="71219"/>
                </a:lnTo>
                <a:lnTo>
                  <a:pt x="292607" y="73151"/>
                </a:lnTo>
                <a:lnTo>
                  <a:pt x="585216" y="73151"/>
                </a:lnTo>
                <a:lnTo>
                  <a:pt x="5852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1002" y="2259805"/>
            <a:ext cx="585470" cy="146685"/>
          </a:xfrm>
          <a:custGeom>
            <a:avLst/>
            <a:gdLst/>
            <a:ahLst/>
            <a:cxnLst/>
            <a:rect l="l" t="t" r="r" b="b"/>
            <a:pathLst>
              <a:path w="585469" h="146685">
                <a:moveTo>
                  <a:pt x="292607" y="0"/>
                </a:moveTo>
                <a:lnTo>
                  <a:pt x="225514" y="1932"/>
                </a:lnTo>
                <a:lnTo>
                  <a:pt x="163924" y="7437"/>
                </a:lnTo>
                <a:lnTo>
                  <a:pt x="109594" y="16075"/>
                </a:lnTo>
                <a:lnTo>
                  <a:pt x="64281" y="27405"/>
                </a:lnTo>
                <a:lnTo>
                  <a:pt x="7727" y="56383"/>
                </a:lnTo>
                <a:lnTo>
                  <a:pt x="0" y="73151"/>
                </a:lnTo>
                <a:lnTo>
                  <a:pt x="7727" y="89920"/>
                </a:lnTo>
                <a:lnTo>
                  <a:pt x="64281" y="118898"/>
                </a:lnTo>
                <a:lnTo>
                  <a:pt x="109594" y="130228"/>
                </a:lnTo>
                <a:lnTo>
                  <a:pt x="163924" y="138866"/>
                </a:lnTo>
                <a:lnTo>
                  <a:pt x="225514" y="144371"/>
                </a:lnTo>
                <a:lnTo>
                  <a:pt x="292607" y="146303"/>
                </a:lnTo>
                <a:lnTo>
                  <a:pt x="359701" y="144371"/>
                </a:lnTo>
                <a:lnTo>
                  <a:pt x="421291" y="138866"/>
                </a:lnTo>
                <a:lnTo>
                  <a:pt x="475621" y="130228"/>
                </a:lnTo>
                <a:lnTo>
                  <a:pt x="520934" y="118898"/>
                </a:lnTo>
                <a:lnTo>
                  <a:pt x="577488" y="89920"/>
                </a:lnTo>
                <a:lnTo>
                  <a:pt x="585216" y="73151"/>
                </a:lnTo>
                <a:lnTo>
                  <a:pt x="577488" y="56383"/>
                </a:lnTo>
                <a:lnTo>
                  <a:pt x="520934" y="27405"/>
                </a:lnTo>
                <a:lnTo>
                  <a:pt x="475621" y="16075"/>
                </a:lnTo>
                <a:lnTo>
                  <a:pt x="421291" y="7437"/>
                </a:lnTo>
                <a:lnTo>
                  <a:pt x="359701" y="1932"/>
                </a:lnTo>
                <a:lnTo>
                  <a:pt x="292607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1002" y="2259805"/>
            <a:ext cx="585470" cy="146685"/>
          </a:xfrm>
          <a:custGeom>
            <a:avLst/>
            <a:gdLst/>
            <a:ahLst/>
            <a:cxnLst/>
            <a:rect l="l" t="t" r="r" b="b"/>
            <a:pathLst>
              <a:path w="585469" h="146685">
                <a:moveTo>
                  <a:pt x="585216" y="73151"/>
                </a:moveTo>
                <a:lnTo>
                  <a:pt x="555475" y="105315"/>
                </a:lnTo>
                <a:lnTo>
                  <a:pt x="475621" y="130228"/>
                </a:lnTo>
                <a:lnTo>
                  <a:pt x="421291" y="138866"/>
                </a:lnTo>
                <a:lnTo>
                  <a:pt x="359701" y="144371"/>
                </a:lnTo>
                <a:lnTo>
                  <a:pt x="292607" y="146303"/>
                </a:lnTo>
                <a:lnTo>
                  <a:pt x="225514" y="144371"/>
                </a:lnTo>
                <a:lnTo>
                  <a:pt x="163924" y="138866"/>
                </a:lnTo>
                <a:lnTo>
                  <a:pt x="109594" y="130228"/>
                </a:lnTo>
                <a:lnTo>
                  <a:pt x="64281" y="118898"/>
                </a:lnTo>
                <a:lnTo>
                  <a:pt x="7727" y="89920"/>
                </a:lnTo>
                <a:lnTo>
                  <a:pt x="0" y="73151"/>
                </a:lnTo>
                <a:lnTo>
                  <a:pt x="7727" y="56383"/>
                </a:lnTo>
                <a:lnTo>
                  <a:pt x="64281" y="27405"/>
                </a:lnTo>
                <a:lnTo>
                  <a:pt x="109594" y="16075"/>
                </a:lnTo>
                <a:lnTo>
                  <a:pt x="163924" y="7437"/>
                </a:lnTo>
                <a:lnTo>
                  <a:pt x="225514" y="1932"/>
                </a:lnTo>
                <a:lnTo>
                  <a:pt x="292607" y="0"/>
                </a:lnTo>
                <a:lnTo>
                  <a:pt x="359701" y="1932"/>
                </a:lnTo>
                <a:lnTo>
                  <a:pt x="421291" y="7437"/>
                </a:lnTo>
                <a:lnTo>
                  <a:pt x="475621" y="16075"/>
                </a:lnTo>
                <a:lnTo>
                  <a:pt x="520934" y="27405"/>
                </a:lnTo>
                <a:lnTo>
                  <a:pt x="577488" y="56383"/>
                </a:lnTo>
                <a:lnTo>
                  <a:pt x="585216" y="7315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1002" y="2332955"/>
            <a:ext cx="585470" cy="684530"/>
          </a:xfrm>
          <a:custGeom>
            <a:avLst/>
            <a:gdLst/>
            <a:ahLst/>
            <a:cxnLst/>
            <a:rect l="l" t="t" r="r" b="b"/>
            <a:pathLst>
              <a:path w="585469" h="684530">
                <a:moveTo>
                  <a:pt x="585216" y="0"/>
                </a:moveTo>
                <a:lnTo>
                  <a:pt x="585216" y="611124"/>
                </a:lnTo>
                <a:lnTo>
                  <a:pt x="577488" y="627892"/>
                </a:lnTo>
                <a:lnTo>
                  <a:pt x="520934" y="656870"/>
                </a:lnTo>
                <a:lnTo>
                  <a:pt x="475621" y="668200"/>
                </a:lnTo>
                <a:lnTo>
                  <a:pt x="421291" y="676838"/>
                </a:lnTo>
                <a:lnTo>
                  <a:pt x="359701" y="682343"/>
                </a:lnTo>
                <a:lnTo>
                  <a:pt x="292607" y="684276"/>
                </a:lnTo>
                <a:lnTo>
                  <a:pt x="225514" y="682343"/>
                </a:lnTo>
                <a:lnTo>
                  <a:pt x="163924" y="676838"/>
                </a:lnTo>
                <a:lnTo>
                  <a:pt x="109594" y="668200"/>
                </a:lnTo>
                <a:lnTo>
                  <a:pt x="64281" y="656870"/>
                </a:lnTo>
                <a:lnTo>
                  <a:pt x="7727" y="627892"/>
                </a:lnTo>
                <a:lnTo>
                  <a:pt x="0" y="611124"/>
                </a:lnTo>
                <a:lnTo>
                  <a:pt x="0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05990" y="2474687"/>
            <a:ext cx="585470" cy="684530"/>
          </a:xfrm>
          <a:custGeom>
            <a:avLst/>
            <a:gdLst/>
            <a:ahLst/>
            <a:cxnLst/>
            <a:rect l="l" t="t" r="r" b="b"/>
            <a:pathLst>
              <a:path w="585469" h="684530">
                <a:moveTo>
                  <a:pt x="0" y="0"/>
                </a:moveTo>
                <a:lnTo>
                  <a:pt x="0" y="611124"/>
                </a:lnTo>
                <a:lnTo>
                  <a:pt x="7727" y="627892"/>
                </a:lnTo>
                <a:lnTo>
                  <a:pt x="64281" y="656870"/>
                </a:lnTo>
                <a:lnTo>
                  <a:pt x="109594" y="668200"/>
                </a:lnTo>
                <a:lnTo>
                  <a:pt x="163924" y="676838"/>
                </a:lnTo>
                <a:lnTo>
                  <a:pt x="225514" y="682343"/>
                </a:lnTo>
                <a:lnTo>
                  <a:pt x="292607" y="684276"/>
                </a:lnTo>
                <a:lnTo>
                  <a:pt x="359701" y="682343"/>
                </a:lnTo>
                <a:lnTo>
                  <a:pt x="421291" y="676838"/>
                </a:lnTo>
                <a:lnTo>
                  <a:pt x="475621" y="668200"/>
                </a:lnTo>
                <a:lnTo>
                  <a:pt x="520934" y="656870"/>
                </a:lnTo>
                <a:lnTo>
                  <a:pt x="577488" y="627892"/>
                </a:lnTo>
                <a:lnTo>
                  <a:pt x="585216" y="611124"/>
                </a:lnTo>
                <a:lnTo>
                  <a:pt x="585216" y="73152"/>
                </a:lnTo>
                <a:lnTo>
                  <a:pt x="292607" y="73152"/>
                </a:lnTo>
                <a:lnTo>
                  <a:pt x="225514" y="71219"/>
                </a:lnTo>
                <a:lnTo>
                  <a:pt x="163924" y="65714"/>
                </a:lnTo>
                <a:lnTo>
                  <a:pt x="109594" y="57076"/>
                </a:lnTo>
                <a:lnTo>
                  <a:pt x="64281" y="45746"/>
                </a:lnTo>
                <a:lnTo>
                  <a:pt x="7727" y="16768"/>
                </a:lnTo>
                <a:lnTo>
                  <a:pt x="0" y="0"/>
                </a:lnTo>
                <a:close/>
              </a:path>
              <a:path w="585469" h="684530">
                <a:moveTo>
                  <a:pt x="585216" y="0"/>
                </a:moveTo>
                <a:lnTo>
                  <a:pt x="555475" y="32163"/>
                </a:lnTo>
                <a:lnTo>
                  <a:pt x="475621" y="57076"/>
                </a:lnTo>
                <a:lnTo>
                  <a:pt x="421291" y="65714"/>
                </a:lnTo>
                <a:lnTo>
                  <a:pt x="359701" y="71219"/>
                </a:lnTo>
                <a:lnTo>
                  <a:pt x="292607" y="73152"/>
                </a:lnTo>
                <a:lnTo>
                  <a:pt x="585216" y="73152"/>
                </a:lnTo>
                <a:lnTo>
                  <a:pt x="5852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05990" y="2401537"/>
            <a:ext cx="585470" cy="146685"/>
          </a:xfrm>
          <a:custGeom>
            <a:avLst/>
            <a:gdLst/>
            <a:ahLst/>
            <a:cxnLst/>
            <a:rect l="l" t="t" r="r" b="b"/>
            <a:pathLst>
              <a:path w="585469" h="146685">
                <a:moveTo>
                  <a:pt x="292607" y="0"/>
                </a:moveTo>
                <a:lnTo>
                  <a:pt x="225514" y="1932"/>
                </a:lnTo>
                <a:lnTo>
                  <a:pt x="163924" y="7437"/>
                </a:lnTo>
                <a:lnTo>
                  <a:pt x="109594" y="16075"/>
                </a:lnTo>
                <a:lnTo>
                  <a:pt x="64281" y="27405"/>
                </a:lnTo>
                <a:lnTo>
                  <a:pt x="7727" y="56383"/>
                </a:lnTo>
                <a:lnTo>
                  <a:pt x="0" y="73151"/>
                </a:lnTo>
                <a:lnTo>
                  <a:pt x="7727" y="89920"/>
                </a:lnTo>
                <a:lnTo>
                  <a:pt x="64281" y="118898"/>
                </a:lnTo>
                <a:lnTo>
                  <a:pt x="109594" y="130228"/>
                </a:lnTo>
                <a:lnTo>
                  <a:pt x="163924" y="138866"/>
                </a:lnTo>
                <a:lnTo>
                  <a:pt x="225514" y="144371"/>
                </a:lnTo>
                <a:lnTo>
                  <a:pt x="292607" y="146304"/>
                </a:lnTo>
                <a:lnTo>
                  <a:pt x="359701" y="144371"/>
                </a:lnTo>
                <a:lnTo>
                  <a:pt x="421291" y="138866"/>
                </a:lnTo>
                <a:lnTo>
                  <a:pt x="475621" y="130228"/>
                </a:lnTo>
                <a:lnTo>
                  <a:pt x="520934" y="118898"/>
                </a:lnTo>
                <a:lnTo>
                  <a:pt x="577488" y="89920"/>
                </a:lnTo>
                <a:lnTo>
                  <a:pt x="585216" y="73151"/>
                </a:lnTo>
                <a:lnTo>
                  <a:pt x="577488" y="56383"/>
                </a:lnTo>
                <a:lnTo>
                  <a:pt x="520934" y="27405"/>
                </a:lnTo>
                <a:lnTo>
                  <a:pt x="475621" y="16075"/>
                </a:lnTo>
                <a:lnTo>
                  <a:pt x="421291" y="7437"/>
                </a:lnTo>
                <a:lnTo>
                  <a:pt x="359701" y="1932"/>
                </a:lnTo>
                <a:lnTo>
                  <a:pt x="292607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05990" y="2401537"/>
            <a:ext cx="585470" cy="146685"/>
          </a:xfrm>
          <a:custGeom>
            <a:avLst/>
            <a:gdLst/>
            <a:ahLst/>
            <a:cxnLst/>
            <a:rect l="l" t="t" r="r" b="b"/>
            <a:pathLst>
              <a:path w="585469" h="146685">
                <a:moveTo>
                  <a:pt x="585216" y="73151"/>
                </a:moveTo>
                <a:lnTo>
                  <a:pt x="555475" y="105315"/>
                </a:lnTo>
                <a:lnTo>
                  <a:pt x="475621" y="130228"/>
                </a:lnTo>
                <a:lnTo>
                  <a:pt x="421291" y="138866"/>
                </a:lnTo>
                <a:lnTo>
                  <a:pt x="359701" y="144371"/>
                </a:lnTo>
                <a:lnTo>
                  <a:pt x="292607" y="146304"/>
                </a:lnTo>
                <a:lnTo>
                  <a:pt x="225514" y="144371"/>
                </a:lnTo>
                <a:lnTo>
                  <a:pt x="163924" y="138866"/>
                </a:lnTo>
                <a:lnTo>
                  <a:pt x="109594" y="130228"/>
                </a:lnTo>
                <a:lnTo>
                  <a:pt x="64281" y="118898"/>
                </a:lnTo>
                <a:lnTo>
                  <a:pt x="7727" y="89920"/>
                </a:lnTo>
                <a:lnTo>
                  <a:pt x="0" y="73151"/>
                </a:lnTo>
                <a:lnTo>
                  <a:pt x="7727" y="56383"/>
                </a:lnTo>
                <a:lnTo>
                  <a:pt x="64281" y="27405"/>
                </a:lnTo>
                <a:lnTo>
                  <a:pt x="109594" y="16075"/>
                </a:lnTo>
                <a:lnTo>
                  <a:pt x="163924" y="7437"/>
                </a:lnTo>
                <a:lnTo>
                  <a:pt x="225514" y="1932"/>
                </a:lnTo>
                <a:lnTo>
                  <a:pt x="292607" y="0"/>
                </a:lnTo>
                <a:lnTo>
                  <a:pt x="359701" y="1932"/>
                </a:lnTo>
                <a:lnTo>
                  <a:pt x="421291" y="7437"/>
                </a:lnTo>
                <a:lnTo>
                  <a:pt x="475621" y="16075"/>
                </a:lnTo>
                <a:lnTo>
                  <a:pt x="520934" y="27405"/>
                </a:lnTo>
                <a:lnTo>
                  <a:pt x="577488" y="56383"/>
                </a:lnTo>
                <a:lnTo>
                  <a:pt x="585216" y="7315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05990" y="2474687"/>
            <a:ext cx="585470" cy="684530"/>
          </a:xfrm>
          <a:custGeom>
            <a:avLst/>
            <a:gdLst/>
            <a:ahLst/>
            <a:cxnLst/>
            <a:rect l="l" t="t" r="r" b="b"/>
            <a:pathLst>
              <a:path w="585469" h="684530">
                <a:moveTo>
                  <a:pt x="585216" y="0"/>
                </a:moveTo>
                <a:lnTo>
                  <a:pt x="585216" y="611124"/>
                </a:lnTo>
                <a:lnTo>
                  <a:pt x="577488" y="627892"/>
                </a:lnTo>
                <a:lnTo>
                  <a:pt x="520934" y="656870"/>
                </a:lnTo>
                <a:lnTo>
                  <a:pt x="475621" y="668200"/>
                </a:lnTo>
                <a:lnTo>
                  <a:pt x="421291" y="676838"/>
                </a:lnTo>
                <a:lnTo>
                  <a:pt x="359701" y="682343"/>
                </a:lnTo>
                <a:lnTo>
                  <a:pt x="292607" y="684276"/>
                </a:lnTo>
                <a:lnTo>
                  <a:pt x="225514" y="682343"/>
                </a:lnTo>
                <a:lnTo>
                  <a:pt x="163924" y="676838"/>
                </a:lnTo>
                <a:lnTo>
                  <a:pt x="109594" y="668200"/>
                </a:lnTo>
                <a:lnTo>
                  <a:pt x="64281" y="656870"/>
                </a:lnTo>
                <a:lnTo>
                  <a:pt x="7727" y="627892"/>
                </a:lnTo>
                <a:lnTo>
                  <a:pt x="0" y="611124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79853" y="2244309"/>
            <a:ext cx="4943475" cy="547370"/>
          </a:xfrm>
          <a:custGeom>
            <a:avLst/>
            <a:gdLst/>
            <a:ahLst/>
            <a:cxnLst/>
            <a:rect l="l" t="t" r="r" b="b"/>
            <a:pathLst>
              <a:path w="4943475" h="547369">
                <a:moveTo>
                  <a:pt x="4864307" y="25695"/>
                </a:moveTo>
                <a:lnTo>
                  <a:pt x="0" y="521335"/>
                </a:lnTo>
                <a:lnTo>
                  <a:pt x="2539" y="547116"/>
                </a:lnTo>
                <a:lnTo>
                  <a:pt x="4866936" y="51480"/>
                </a:lnTo>
                <a:lnTo>
                  <a:pt x="4864307" y="25695"/>
                </a:lnTo>
                <a:close/>
              </a:path>
              <a:path w="4943475" h="547369">
                <a:moveTo>
                  <a:pt x="4926173" y="24384"/>
                </a:moveTo>
                <a:lnTo>
                  <a:pt x="4877181" y="24384"/>
                </a:lnTo>
                <a:lnTo>
                  <a:pt x="4879848" y="50164"/>
                </a:lnTo>
                <a:lnTo>
                  <a:pt x="4866936" y="51480"/>
                </a:lnTo>
                <a:lnTo>
                  <a:pt x="4869561" y="77216"/>
                </a:lnTo>
                <a:lnTo>
                  <a:pt x="4942967" y="30734"/>
                </a:lnTo>
                <a:lnTo>
                  <a:pt x="4926173" y="24384"/>
                </a:lnTo>
                <a:close/>
              </a:path>
              <a:path w="4943475" h="547369">
                <a:moveTo>
                  <a:pt x="4877181" y="24384"/>
                </a:moveTo>
                <a:lnTo>
                  <a:pt x="4864307" y="25695"/>
                </a:lnTo>
                <a:lnTo>
                  <a:pt x="4866936" y="51480"/>
                </a:lnTo>
                <a:lnTo>
                  <a:pt x="4879848" y="50164"/>
                </a:lnTo>
                <a:lnTo>
                  <a:pt x="4877181" y="24384"/>
                </a:lnTo>
                <a:close/>
              </a:path>
              <a:path w="4943475" h="547369">
                <a:moveTo>
                  <a:pt x="4861687" y="0"/>
                </a:moveTo>
                <a:lnTo>
                  <a:pt x="4864307" y="25695"/>
                </a:lnTo>
                <a:lnTo>
                  <a:pt x="4877181" y="24384"/>
                </a:lnTo>
                <a:lnTo>
                  <a:pt x="4926173" y="24384"/>
                </a:lnTo>
                <a:lnTo>
                  <a:pt x="48616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77438" y="2765517"/>
            <a:ext cx="4074160" cy="1233170"/>
          </a:xfrm>
          <a:custGeom>
            <a:avLst/>
            <a:gdLst/>
            <a:ahLst/>
            <a:cxnLst/>
            <a:rect l="l" t="t" r="r" b="b"/>
            <a:pathLst>
              <a:path w="4074160" h="1233170">
                <a:moveTo>
                  <a:pt x="3995432" y="1208278"/>
                </a:moveTo>
                <a:lnTo>
                  <a:pt x="3988054" y="1233169"/>
                </a:lnTo>
                <a:lnTo>
                  <a:pt x="4073652" y="1217929"/>
                </a:lnTo>
                <a:lnTo>
                  <a:pt x="4067261" y="1211961"/>
                </a:lnTo>
                <a:lnTo>
                  <a:pt x="4007866" y="1211961"/>
                </a:lnTo>
                <a:lnTo>
                  <a:pt x="3995432" y="1208278"/>
                </a:lnTo>
                <a:close/>
              </a:path>
              <a:path w="4074160" h="1233170">
                <a:moveTo>
                  <a:pt x="4002775" y="1183506"/>
                </a:moveTo>
                <a:lnTo>
                  <a:pt x="3995432" y="1208278"/>
                </a:lnTo>
                <a:lnTo>
                  <a:pt x="4007866" y="1211961"/>
                </a:lnTo>
                <a:lnTo>
                  <a:pt x="4015232" y="1187196"/>
                </a:lnTo>
                <a:lnTo>
                  <a:pt x="4002775" y="1183506"/>
                </a:lnTo>
                <a:close/>
              </a:path>
              <a:path w="4074160" h="1233170">
                <a:moveTo>
                  <a:pt x="4010152" y="1158621"/>
                </a:moveTo>
                <a:lnTo>
                  <a:pt x="4002775" y="1183506"/>
                </a:lnTo>
                <a:lnTo>
                  <a:pt x="4015232" y="1187196"/>
                </a:lnTo>
                <a:lnTo>
                  <a:pt x="4007866" y="1211961"/>
                </a:lnTo>
                <a:lnTo>
                  <a:pt x="4067261" y="1211961"/>
                </a:lnTo>
                <a:lnTo>
                  <a:pt x="4010152" y="1158621"/>
                </a:lnTo>
                <a:close/>
              </a:path>
              <a:path w="4074160" h="1233170">
                <a:moveTo>
                  <a:pt x="7366" y="0"/>
                </a:moveTo>
                <a:lnTo>
                  <a:pt x="0" y="24891"/>
                </a:lnTo>
                <a:lnTo>
                  <a:pt x="3995432" y="1208278"/>
                </a:lnTo>
                <a:lnTo>
                  <a:pt x="4002775" y="1183506"/>
                </a:lnTo>
                <a:lnTo>
                  <a:pt x="73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75281" y="2784696"/>
            <a:ext cx="5236845" cy="2652395"/>
          </a:xfrm>
          <a:custGeom>
            <a:avLst/>
            <a:gdLst/>
            <a:ahLst/>
            <a:cxnLst/>
            <a:rect l="l" t="t" r="r" b="b"/>
            <a:pathLst>
              <a:path w="5236845" h="2652395">
                <a:moveTo>
                  <a:pt x="5161353" y="2628626"/>
                </a:moveTo>
                <a:lnTo>
                  <a:pt x="5149723" y="2651760"/>
                </a:lnTo>
                <a:lnTo>
                  <a:pt x="5236591" y="2652014"/>
                </a:lnTo>
                <a:lnTo>
                  <a:pt x="5223534" y="2634488"/>
                </a:lnTo>
                <a:lnTo>
                  <a:pt x="5172964" y="2634488"/>
                </a:lnTo>
                <a:lnTo>
                  <a:pt x="5161353" y="2628626"/>
                </a:lnTo>
                <a:close/>
              </a:path>
              <a:path w="5236845" h="2652395">
                <a:moveTo>
                  <a:pt x="5173037" y="2605385"/>
                </a:moveTo>
                <a:lnTo>
                  <a:pt x="5161353" y="2628626"/>
                </a:lnTo>
                <a:lnTo>
                  <a:pt x="5172964" y="2634488"/>
                </a:lnTo>
                <a:lnTo>
                  <a:pt x="5184648" y="2611247"/>
                </a:lnTo>
                <a:lnTo>
                  <a:pt x="5173037" y="2605385"/>
                </a:lnTo>
                <a:close/>
              </a:path>
              <a:path w="5236845" h="2652395">
                <a:moveTo>
                  <a:pt x="5184648" y="2582291"/>
                </a:moveTo>
                <a:lnTo>
                  <a:pt x="5173037" y="2605385"/>
                </a:lnTo>
                <a:lnTo>
                  <a:pt x="5184648" y="2611247"/>
                </a:lnTo>
                <a:lnTo>
                  <a:pt x="5172964" y="2634488"/>
                </a:lnTo>
                <a:lnTo>
                  <a:pt x="5223534" y="2634488"/>
                </a:lnTo>
                <a:lnTo>
                  <a:pt x="5184648" y="2582291"/>
                </a:lnTo>
                <a:close/>
              </a:path>
              <a:path w="5236845" h="2652395">
                <a:moveTo>
                  <a:pt x="11684" y="0"/>
                </a:moveTo>
                <a:lnTo>
                  <a:pt x="0" y="23113"/>
                </a:lnTo>
                <a:lnTo>
                  <a:pt x="5161353" y="2628626"/>
                </a:lnTo>
                <a:lnTo>
                  <a:pt x="5173037" y="2605385"/>
                </a:lnTo>
                <a:lnTo>
                  <a:pt x="1168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738487" y="4748191"/>
            <a:ext cx="8070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sz="1400" b="1" spc="5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C00000"/>
                </a:solidFill>
                <a:latin typeface="Arial"/>
                <a:cs typeface="Arial"/>
              </a:rPr>
              <a:t>b</a:t>
            </a:r>
            <a:r>
              <a:rPr sz="1400" b="1" dirty="0">
                <a:solidFill>
                  <a:srgbClr val="C00000"/>
                </a:solidFill>
                <a:latin typeface="Arial"/>
                <a:cs typeface="Arial"/>
              </a:rPr>
              <a:t>ser</a:t>
            </a:r>
            <a:r>
              <a:rPr sz="1400" b="1" spc="-15" dirty="0">
                <a:solidFill>
                  <a:srgbClr val="C00000"/>
                </a:solidFill>
                <a:latin typeface="Arial"/>
                <a:cs typeface="Arial"/>
              </a:rPr>
              <a:t>v</a:t>
            </a:r>
            <a:r>
              <a:rPr sz="1400" b="1" dirty="0">
                <a:solidFill>
                  <a:srgbClr val="C00000"/>
                </a:solidFill>
                <a:latin typeface="Arial"/>
                <a:cs typeface="Arial"/>
              </a:rPr>
              <a:t>er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-5" dirty="0">
                <a:solidFill>
                  <a:srgbClr val="C00000"/>
                </a:solidFill>
                <a:latin typeface="Arial"/>
                <a:cs typeface="Arial"/>
              </a:rPr>
              <a:t>objects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609076" y="3216114"/>
            <a:ext cx="952500" cy="1011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79853" y="2783298"/>
            <a:ext cx="5704205" cy="589280"/>
          </a:xfrm>
          <a:custGeom>
            <a:avLst/>
            <a:gdLst/>
            <a:ahLst/>
            <a:cxnLst/>
            <a:rect l="l" t="t" r="r" b="b"/>
            <a:pathLst>
              <a:path w="5704205" h="589280">
                <a:moveTo>
                  <a:pt x="5630037" y="511810"/>
                </a:moveTo>
                <a:lnTo>
                  <a:pt x="5627579" y="537618"/>
                </a:lnTo>
                <a:lnTo>
                  <a:pt x="5640578" y="538861"/>
                </a:lnTo>
                <a:lnTo>
                  <a:pt x="5638038" y="564642"/>
                </a:lnTo>
                <a:lnTo>
                  <a:pt x="5625005" y="564642"/>
                </a:lnTo>
                <a:lnTo>
                  <a:pt x="5622671" y="589153"/>
                </a:lnTo>
                <a:lnTo>
                  <a:pt x="5686240" y="564642"/>
                </a:lnTo>
                <a:lnTo>
                  <a:pt x="5638038" y="564642"/>
                </a:lnTo>
                <a:lnTo>
                  <a:pt x="5625122" y="563407"/>
                </a:lnTo>
                <a:lnTo>
                  <a:pt x="5689440" y="563407"/>
                </a:lnTo>
                <a:lnTo>
                  <a:pt x="5703697" y="557911"/>
                </a:lnTo>
                <a:lnTo>
                  <a:pt x="5630037" y="511810"/>
                </a:lnTo>
                <a:close/>
              </a:path>
              <a:path w="5704205" h="589280">
                <a:moveTo>
                  <a:pt x="5627579" y="537618"/>
                </a:moveTo>
                <a:lnTo>
                  <a:pt x="5625122" y="563407"/>
                </a:lnTo>
                <a:lnTo>
                  <a:pt x="5638038" y="564642"/>
                </a:lnTo>
                <a:lnTo>
                  <a:pt x="5640578" y="538861"/>
                </a:lnTo>
                <a:lnTo>
                  <a:pt x="5627579" y="537618"/>
                </a:lnTo>
                <a:close/>
              </a:path>
              <a:path w="5704205" h="589280">
                <a:moveTo>
                  <a:pt x="2540" y="0"/>
                </a:moveTo>
                <a:lnTo>
                  <a:pt x="0" y="25908"/>
                </a:lnTo>
                <a:lnTo>
                  <a:pt x="5625122" y="563407"/>
                </a:lnTo>
                <a:lnTo>
                  <a:pt x="5627579" y="537618"/>
                </a:lnTo>
                <a:lnTo>
                  <a:pt x="25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652727" y="1500216"/>
            <a:ext cx="5379720" cy="88074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spcBef>
                <a:spcPts val="10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The TV station is now an </a:t>
            </a:r>
            <a:r>
              <a:rPr sz="2000" spc="-5" dirty="0">
                <a:latin typeface="Arial"/>
                <a:cs typeface="Arial"/>
              </a:rPr>
              <a:t>official</a:t>
            </a:r>
            <a:r>
              <a:rPr sz="2000" spc="-1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observer</a:t>
            </a:r>
          </a:p>
          <a:p>
            <a:pPr marL="812800" lvl="1" indent="-342900">
              <a:spcBef>
                <a:spcPts val="5"/>
              </a:spcBef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dirty="0">
                <a:latin typeface="Arial"/>
                <a:cs typeface="Arial"/>
              </a:rPr>
              <a:t>It </a:t>
            </a:r>
            <a:r>
              <a:rPr spc="-5" dirty="0">
                <a:latin typeface="Arial"/>
                <a:cs typeface="Arial"/>
              </a:rPr>
              <a:t>gets </a:t>
            </a:r>
            <a:r>
              <a:rPr dirty="0">
                <a:latin typeface="Arial"/>
                <a:cs typeface="Arial"/>
              </a:rPr>
              <a:t>a </a:t>
            </a:r>
            <a:r>
              <a:rPr spc="-5" dirty="0">
                <a:latin typeface="Arial"/>
                <a:cs typeface="Arial"/>
              </a:rPr>
              <a:t>notification </a:t>
            </a:r>
            <a:r>
              <a:rPr spc="-20" dirty="0">
                <a:latin typeface="Arial"/>
                <a:cs typeface="Arial"/>
              </a:rPr>
              <a:t>when </a:t>
            </a:r>
            <a:r>
              <a:rPr dirty="0">
                <a:latin typeface="Arial"/>
                <a:cs typeface="Arial"/>
              </a:rPr>
              <a:t>the </a:t>
            </a:r>
            <a:r>
              <a:rPr spc="-10" dirty="0">
                <a:latin typeface="Arial"/>
                <a:cs typeface="Arial"/>
              </a:rPr>
              <a:t>Weather</a:t>
            </a:r>
            <a:r>
              <a:rPr spc="4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object</a:t>
            </a:r>
            <a:endParaRPr dirty="0">
              <a:latin typeface="Arial"/>
              <a:cs typeface="Arial"/>
            </a:endParaRPr>
          </a:p>
          <a:p>
            <a:pPr marL="812800"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has changed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29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Design patterns are usually associated with object-oriented design. 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Published patterns </a:t>
            </a:r>
            <a:r>
              <a:rPr lang="en-US" dirty="0"/>
              <a:t>often </a:t>
            </a:r>
            <a:r>
              <a:rPr lang="en-US" b="1" dirty="0"/>
              <a:t>rely on object characteristics </a:t>
            </a:r>
            <a:r>
              <a:rPr lang="en-US" dirty="0"/>
              <a:t>such as inheritance and polymorphism to provide generality.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general principle of encapsulating experience in a pattern is one that is equally applicable to any kind of software design. </a:t>
            </a:r>
          </a:p>
          <a:p>
            <a:pPr lvl="1" algn="just"/>
            <a:r>
              <a:rPr lang="en-US" dirty="0"/>
              <a:t>So, you could have configuration patterns for COTS systems.</a:t>
            </a:r>
          </a:p>
        </p:txBody>
      </p:sp>
    </p:spTree>
    <p:extLst>
      <p:ext uri="{BB962C8B-B14F-4D97-AF65-F5344CB8AC3E}">
        <p14:creationId xmlns:p14="http://schemas.microsoft.com/office/powerpoint/2010/main" val="42292045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6057" y="125679"/>
            <a:ext cx="6173840" cy="635000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Removing</a:t>
            </a:r>
            <a:r>
              <a:rPr sz="400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Observers</a:t>
            </a:r>
            <a:endParaRPr sz="4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40117" y="1180338"/>
            <a:ext cx="2688590" cy="4639310"/>
          </a:xfrm>
          <a:custGeom>
            <a:avLst/>
            <a:gdLst/>
            <a:ahLst/>
            <a:cxnLst/>
            <a:rect l="l" t="t" r="r" b="b"/>
            <a:pathLst>
              <a:path w="2688590" h="4639310">
                <a:moveTo>
                  <a:pt x="2240280" y="0"/>
                </a:moveTo>
                <a:lnTo>
                  <a:pt x="448056" y="0"/>
                </a:lnTo>
                <a:lnTo>
                  <a:pt x="399245" y="2629"/>
                </a:lnTo>
                <a:lnTo>
                  <a:pt x="351955" y="10337"/>
                </a:lnTo>
                <a:lnTo>
                  <a:pt x="306458" y="22847"/>
                </a:lnTo>
                <a:lnTo>
                  <a:pt x="263028" y="39888"/>
                </a:lnTo>
                <a:lnTo>
                  <a:pt x="221939" y="61185"/>
                </a:lnTo>
                <a:lnTo>
                  <a:pt x="183465" y="86465"/>
                </a:lnTo>
                <a:lnTo>
                  <a:pt x="147879" y="115454"/>
                </a:lnTo>
                <a:lnTo>
                  <a:pt x="115454" y="147879"/>
                </a:lnTo>
                <a:lnTo>
                  <a:pt x="86465" y="183465"/>
                </a:lnTo>
                <a:lnTo>
                  <a:pt x="61185" y="221939"/>
                </a:lnTo>
                <a:lnTo>
                  <a:pt x="39888" y="263028"/>
                </a:lnTo>
                <a:lnTo>
                  <a:pt x="22847" y="306458"/>
                </a:lnTo>
                <a:lnTo>
                  <a:pt x="10337" y="351955"/>
                </a:lnTo>
                <a:lnTo>
                  <a:pt x="2629" y="399245"/>
                </a:lnTo>
                <a:lnTo>
                  <a:pt x="0" y="448056"/>
                </a:lnTo>
                <a:lnTo>
                  <a:pt x="0" y="4191000"/>
                </a:lnTo>
                <a:lnTo>
                  <a:pt x="2629" y="4239819"/>
                </a:lnTo>
                <a:lnTo>
                  <a:pt x="10337" y="4287116"/>
                </a:lnTo>
                <a:lnTo>
                  <a:pt x="22847" y="4332617"/>
                </a:lnTo>
                <a:lnTo>
                  <a:pt x="39888" y="4376049"/>
                </a:lnTo>
                <a:lnTo>
                  <a:pt x="61185" y="4417139"/>
                </a:lnTo>
                <a:lnTo>
                  <a:pt x="86465" y="4455612"/>
                </a:lnTo>
                <a:lnTo>
                  <a:pt x="115454" y="4491197"/>
                </a:lnTo>
                <a:lnTo>
                  <a:pt x="147879" y="4523619"/>
                </a:lnTo>
                <a:lnTo>
                  <a:pt x="183465" y="4552604"/>
                </a:lnTo>
                <a:lnTo>
                  <a:pt x="221939" y="4577881"/>
                </a:lnTo>
                <a:lnTo>
                  <a:pt x="263028" y="4599175"/>
                </a:lnTo>
                <a:lnTo>
                  <a:pt x="306458" y="4616213"/>
                </a:lnTo>
                <a:lnTo>
                  <a:pt x="351955" y="4628721"/>
                </a:lnTo>
                <a:lnTo>
                  <a:pt x="399245" y="4636426"/>
                </a:lnTo>
                <a:lnTo>
                  <a:pt x="448056" y="4639056"/>
                </a:lnTo>
                <a:lnTo>
                  <a:pt x="2240280" y="4639056"/>
                </a:lnTo>
                <a:lnTo>
                  <a:pt x="2289090" y="4636426"/>
                </a:lnTo>
                <a:lnTo>
                  <a:pt x="2336380" y="4628721"/>
                </a:lnTo>
                <a:lnTo>
                  <a:pt x="2381877" y="4616213"/>
                </a:lnTo>
                <a:lnTo>
                  <a:pt x="2425307" y="4599175"/>
                </a:lnTo>
                <a:lnTo>
                  <a:pt x="2466396" y="4577881"/>
                </a:lnTo>
                <a:lnTo>
                  <a:pt x="2504870" y="4552604"/>
                </a:lnTo>
                <a:lnTo>
                  <a:pt x="2540456" y="4523619"/>
                </a:lnTo>
                <a:lnTo>
                  <a:pt x="2572881" y="4491197"/>
                </a:lnTo>
                <a:lnTo>
                  <a:pt x="2601870" y="4455612"/>
                </a:lnTo>
                <a:lnTo>
                  <a:pt x="2627150" y="4417139"/>
                </a:lnTo>
                <a:lnTo>
                  <a:pt x="2648447" y="4376049"/>
                </a:lnTo>
                <a:lnTo>
                  <a:pt x="2665488" y="4332617"/>
                </a:lnTo>
                <a:lnTo>
                  <a:pt x="2677998" y="4287116"/>
                </a:lnTo>
                <a:lnTo>
                  <a:pt x="2685706" y="4239819"/>
                </a:lnTo>
                <a:lnTo>
                  <a:pt x="2688336" y="4191000"/>
                </a:lnTo>
                <a:lnTo>
                  <a:pt x="2688336" y="448056"/>
                </a:lnTo>
                <a:lnTo>
                  <a:pt x="2685706" y="399245"/>
                </a:lnTo>
                <a:lnTo>
                  <a:pt x="2677998" y="351955"/>
                </a:lnTo>
                <a:lnTo>
                  <a:pt x="2665488" y="306458"/>
                </a:lnTo>
                <a:lnTo>
                  <a:pt x="2648447" y="263028"/>
                </a:lnTo>
                <a:lnTo>
                  <a:pt x="2627150" y="221939"/>
                </a:lnTo>
                <a:lnTo>
                  <a:pt x="2601870" y="183465"/>
                </a:lnTo>
                <a:lnTo>
                  <a:pt x="2572881" y="147879"/>
                </a:lnTo>
                <a:lnTo>
                  <a:pt x="2540456" y="115454"/>
                </a:lnTo>
                <a:lnTo>
                  <a:pt x="2504870" y="86465"/>
                </a:lnTo>
                <a:lnTo>
                  <a:pt x="2466396" y="61185"/>
                </a:lnTo>
                <a:lnTo>
                  <a:pt x="2425307" y="39888"/>
                </a:lnTo>
                <a:lnTo>
                  <a:pt x="2381877" y="22847"/>
                </a:lnTo>
                <a:lnTo>
                  <a:pt x="2336380" y="10337"/>
                </a:lnTo>
                <a:lnTo>
                  <a:pt x="2289090" y="2629"/>
                </a:lnTo>
                <a:lnTo>
                  <a:pt x="224028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40117" y="1180338"/>
            <a:ext cx="2688590" cy="4639310"/>
          </a:xfrm>
          <a:custGeom>
            <a:avLst/>
            <a:gdLst/>
            <a:ahLst/>
            <a:cxnLst/>
            <a:rect l="l" t="t" r="r" b="b"/>
            <a:pathLst>
              <a:path w="2688590" h="4639310">
                <a:moveTo>
                  <a:pt x="0" y="448056"/>
                </a:moveTo>
                <a:lnTo>
                  <a:pt x="2629" y="399245"/>
                </a:lnTo>
                <a:lnTo>
                  <a:pt x="10337" y="351955"/>
                </a:lnTo>
                <a:lnTo>
                  <a:pt x="22847" y="306458"/>
                </a:lnTo>
                <a:lnTo>
                  <a:pt x="39888" y="263028"/>
                </a:lnTo>
                <a:lnTo>
                  <a:pt x="61185" y="221939"/>
                </a:lnTo>
                <a:lnTo>
                  <a:pt x="86465" y="183465"/>
                </a:lnTo>
                <a:lnTo>
                  <a:pt x="115454" y="147879"/>
                </a:lnTo>
                <a:lnTo>
                  <a:pt x="147879" y="115454"/>
                </a:lnTo>
                <a:lnTo>
                  <a:pt x="183465" y="86465"/>
                </a:lnTo>
                <a:lnTo>
                  <a:pt x="221939" y="61185"/>
                </a:lnTo>
                <a:lnTo>
                  <a:pt x="263028" y="39888"/>
                </a:lnTo>
                <a:lnTo>
                  <a:pt x="306458" y="22847"/>
                </a:lnTo>
                <a:lnTo>
                  <a:pt x="351955" y="10337"/>
                </a:lnTo>
                <a:lnTo>
                  <a:pt x="399245" y="2629"/>
                </a:lnTo>
                <a:lnTo>
                  <a:pt x="448056" y="0"/>
                </a:lnTo>
                <a:lnTo>
                  <a:pt x="2240280" y="0"/>
                </a:lnTo>
                <a:lnTo>
                  <a:pt x="2289090" y="2629"/>
                </a:lnTo>
                <a:lnTo>
                  <a:pt x="2336380" y="10337"/>
                </a:lnTo>
                <a:lnTo>
                  <a:pt x="2381877" y="22847"/>
                </a:lnTo>
                <a:lnTo>
                  <a:pt x="2425307" y="39888"/>
                </a:lnTo>
                <a:lnTo>
                  <a:pt x="2466396" y="61185"/>
                </a:lnTo>
                <a:lnTo>
                  <a:pt x="2504870" y="86465"/>
                </a:lnTo>
                <a:lnTo>
                  <a:pt x="2540456" y="115454"/>
                </a:lnTo>
                <a:lnTo>
                  <a:pt x="2572881" y="147879"/>
                </a:lnTo>
                <a:lnTo>
                  <a:pt x="2601870" y="183465"/>
                </a:lnTo>
                <a:lnTo>
                  <a:pt x="2627150" y="221939"/>
                </a:lnTo>
                <a:lnTo>
                  <a:pt x="2648447" y="263028"/>
                </a:lnTo>
                <a:lnTo>
                  <a:pt x="2665488" y="306458"/>
                </a:lnTo>
                <a:lnTo>
                  <a:pt x="2677998" y="351955"/>
                </a:lnTo>
                <a:lnTo>
                  <a:pt x="2685706" y="399245"/>
                </a:lnTo>
                <a:lnTo>
                  <a:pt x="2688336" y="448056"/>
                </a:lnTo>
                <a:lnTo>
                  <a:pt x="2688336" y="4191000"/>
                </a:lnTo>
                <a:lnTo>
                  <a:pt x="2685706" y="4239819"/>
                </a:lnTo>
                <a:lnTo>
                  <a:pt x="2677998" y="4287116"/>
                </a:lnTo>
                <a:lnTo>
                  <a:pt x="2665488" y="4332617"/>
                </a:lnTo>
                <a:lnTo>
                  <a:pt x="2648447" y="4376049"/>
                </a:lnTo>
                <a:lnTo>
                  <a:pt x="2627150" y="4417139"/>
                </a:lnTo>
                <a:lnTo>
                  <a:pt x="2601870" y="4455612"/>
                </a:lnTo>
                <a:lnTo>
                  <a:pt x="2572881" y="4491197"/>
                </a:lnTo>
                <a:lnTo>
                  <a:pt x="2540456" y="4523619"/>
                </a:lnTo>
                <a:lnTo>
                  <a:pt x="2504870" y="4552604"/>
                </a:lnTo>
                <a:lnTo>
                  <a:pt x="2466396" y="4577881"/>
                </a:lnTo>
                <a:lnTo>
                  <a:pt x="2425307" y="4599175"/>
                </a:lnTo>
                <a:lnTo>
                  <a:pt x="2381877" y="4616213"/>
                </a:lnTo>
                <a:lnTo>
                  <a:pt x="2336380" y="4628721"/>
                </a:lnTo>
                <a:lnTo>
                  <a:pt x="2289090" y="4636426"/>
                </a:lnTo>
                <a:lnTo>
                  <a:pt x="2240280" y="4639056"/>
                </a:lnTo>
                <a:lnTo>
                  <a:pt x="448056" y="4639056"/>
                </a:lnTo>
                <a:lnTo>
                  <a:pt x="399245" y="4636426"/>
                </a:lnTo>
                <a:lnTo>
                  <a:pt x="351955" y="4628721"/>
                </a:lnTo>
                <a:lnTo>
                  <a:pt x="306458" y="4616213"/>
                </a:lnTo>
                <a:lnTo>
                  <a:pt x="263028" y="4599175"/>
                </a:lnTo>
                <a:lnTo>
                  <a:pt x="221939" y="4577881"/>
                </a:lnTo>
                <a:lnTo>
                  <a:pt x="183465" y="4552604"/>
                </a:lnTo>
                <a:lnTo>
                  <a:pt x="147879" y="4523619"/>
                </a:lnTo>
                <a:lnTo>
                  <a:pt x="115454" y="4491197"/>
                </a:lnTo>
                <a:lnTo>
                  <a:pt x="86465" y="4455612"/>
                </a:lnTo>
                <a:lnTo>
                  <a:pt x="61185" y="4417139"/>
                </a:lnTo>
                <a:lnTo>
                  <a:pt x="39888" y="4376049"/>
                </a:lnTo>
                <a:lnTo>
                  <a:pt x="22847" y="4332617"/>
                </a:lnTo>
                <a:lnTo>
                  <a:pt x="10337" y="4287116"/>
                </a:lnTo>
                <a:lnTo>
                  <a:pt x="2629" y="4239819"/>
                </a:lnTo>
                <a:lnTo>
                  <a:pt x="0" y="4191000"/>
                </a:lnTo>
                <a:lnTo>
                  <a:pt x="0" y="448056"/>
                </a:lnTo>
                <a:close/>
              </a:path>
            </a:pathLst>
          </a:custGeom>
          <a:ln w="2590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97037" y="2191639"/>
            <a:ext cx="13760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Weather</a:t>
            </a:r>
            <a:r>
              <a:rPr sz="1400" spc="-10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forecast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83169" y="1283208"/>
            <a:ext cx="786383" cy="880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73111" y="2886455"/>
            <a:ext cx="787908" cy="880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58915" y="3794886"/>
            <a:ext cx="14674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Current</a:t>
            </a:r>
            <a:r>
              <a:rPr sz="1400" spc="-10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conditions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66760" y="4418076"/>
            <a:ext cx="787907" cy="880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92567" y="5326507"/>
            <a:ext cx="14262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Weather</a:t>
            </a:r>
            <a:r>
              <a:rPr sz="1400" spc="-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statistics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13662" y="2707387"/>
            <a:ext cx="108902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6705" marR="5080" indent="-294640">
              <a:spcBef>
                <a:spcPts val="105"/>
              </a:spcBef>
            </a:pPr>
            <a:r>
              <a:rPr sz="1400" spc="-5" dirty="0">
                <a:solidFill>
                  <a:srgbClr val="C00000"/>
                </a:solidFill>
                <a:latin typeface="Arial"/>
                <a:cs typeface="Arial"/>
              </a:rPr>
              <a:t>Weather</a:t>
            </a:r>
            <a:r>
              <a:rPr sz="1400" spc="-10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data  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21002" y="1849373"/>
            <a:ext cx="585470" cy="684530"/>
          </a:xfrm>
          <a:custGeom>
            <a:avLst/>
            <a:gdLst/>
            <a:ahLst/>
            <a:cxnLst/>
            <a:rect l="l" t="t" r="r" b="b"/>
            <a:pathLst>
              <a:path w="585469" h="684530">
                <a:moveTo>
                  <a:pt x="0" y="0"/>
                </a:moveTo>
                <a:lnTo>
                  <a:pt x="0" y="611124"/>
                </a:lnTo>
                <a:lnTo>
                  <a:pt x="7727" y="627892"/>
                </a:lnTo>
                <a:lnTo>
                  <a:pt x="64281" y="656870"/>
                </a:lnTo>
                <a:lnTo>
                  <a:pt x="109594" y="668200"/>
                </a:lnTo>
                <a:lnTo>
                  <a:pt x="163924" y="676838"/>
                </a:lnTo>
                <a:lnTo>
                  <a:pt x="225514" y="682343"/>
                </a:lnTo>
                <a:lnTo>
                  <a:pt x="292607" y="684276"/>
                </a:lnTo>
                <a:lnTo>
                  <a:pt x="359701" y="682343"/>
                </a:lnTo>
                <a:lnTo>
                  <a:pt x="421291" y="676838"/>
                </a:lnTo>
                <a:lnTo>
                  <a:pt x="475621" y="668200"/>
                </a:lnTo>
                <a:lnTo>
                  <a:pt x="520934" y="656870"/>
                </a:lnTo>
                <a:lnTo>
                  <a:pt x="577488" y="627892"/>
                </a:lnTo>
                <a:lnTo>
                  <a:pt x="585216" y="611124"/>
                </a:lnTo>
                <a:lnTo>
                  <a:pt x="585216" y="73151"/>
                </a:lnTo>
                <a:lnTo>
                  <a:pt x="292607" y="73151"/>
                </a:lnTo>
                <a:lnTo>
                  <a:pt x="225514" y="71219"/>
                </a:lnTo>
                <a:lnTo>
                  <a:pt x="163924" y="65714"/>
                </a:lnTo>
                <a:lnTo>
                  <a:pt x="109594" y="57076"/>
                </a:lnTo>
                <a:lnTo>
                  <a:pt x="64281" y="45746"/>
                </a:lnTo>
                <a:lnTo>
                  <a:pt x="7727" y="16768"/>
                </a:lnTo>
                <a:lnTo>
                  <a:pt x="0" y="0"/>
                </a:lnTo>
                <a:close/>
              </a:path>
              <a:path w="585469" h="684530">
                <a:moveTo>
                  <a:pt x="585216" y="0"/>
                </a:moveTo>
                <a:lnTo>
                  <a:pt x="555475" y="32163"/>
                </a:lnTo>
                <a:lnTo>
                  <a:pt x="475621" y="57076"/>
                </a:lnTo>
                <a:lnTo>
                  <a:pt x="421291" y="65714"/>
                </a:lnTo>
                <a:lnTo>
                  <a:pt x="359701" y="71219"/>
                </a:lnTo>
                <a:lnTo>
                  <a:pt x="292607" y="73151"/>
                </a:lnTo>
                <a:lnTo>
                  <a:pt x="585216" y="73151"/>
                </a:lnTo>
                <a:lnTo>
                  <a:pt x="5852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1002" y="1776223"/>
            <a:ext cx="585470" cy="146685"/>
          </a:xfrm>
          <a:custGeom>
            <a:avLst/>
            <a:gdLst/>
            <a:ahLst/>
            <a:cxnLst/>
            <a:rect l="l" t="t" r="r" b="b"/>
            <a:pathLst>
              <a:path w="585469" h="146685">
                <a:moveTo>
                  <a:pt x="292607" y="0"/>
                </a:moveTo>
                <a:lnTo>
                  <a:pt x="225514" y="1932"/>
                </a:lnTo>
                <a:lnTo>
                  <a:pt x="163924" y="7437"/>
                </a:lnTo>
                <a:lnTo>
                  <a:pt x="109594" y="16075"/>
                </a:lnTo>
                <a:lnTo>
                  <a:pt x="64281" y="27405"/>
                </a:lnTo>
                <a:lnTo>
                  <a:pt x="7727" y="56383"/>
                </a:lnTo>
                <a:lnTo>
                  <a:pt x="0" y="73151"/>
                </a:lnTo>
                <a:lnTo>
                  <a:pt x="7727" y="89920"/>
                </a:lnTo>
                <a:lnTo>
                  <a:pt x="64281" y="118898"/>
                </a:lnTo>
                <a:lnTo>
                  <a:pt x="109594" y="130228"/>
                </a:lnTo>
                <a:lnTo>
                  <a:pt x="163924" y="138866"/>
                </a:lnTo>
                <a:lnTo>
                  <a:pt x="225514" y="144371"/>
                </a:lnTo>
                <a:lnTo>
                  <a:pt x="292607" y="146303"/>
                </a:lnTo>
                <a:lnTo>
                  <a:pt x="359701" y="144371"/>
                </a:lnTo>
                <a:lnTo>
                  <a:pt x="421291" y="138866"/>
                </a:lnTo>
                <a:lnTo>
                  <a:pt x="475621" y="130228"/>
                </a:lnTo>
                <a:lnTo>
                  <a:pt x="520934" y="118898"/>
                </a:lnTo>
                <a:lnTo>
                  <a:pt x="577488" y="89920"/>
                </a:lnTo>
                <a:lnTo>
                  <a:pt x="585216" y="73151"/>
                </a:lnTo>
                <a:lnTo>
                  <a:pt x="577488" y="56383"/>
                </a:lnTo>
                <a:lnTo>
                  <a:pt x="520934" y="27405"/>
                </a:lnTo>
                <a:lnTo>
                  <a:pt x="475621" y="16075"/>
                </a:lnTo>
                <a:lnTo>
                  <a:pt x="421291" y="7437"/>
                </a:lnTo>
                <a:lnTo>
                  <a:pt x="359701" y="1932"/>
                </a:lnTo>
                <a:lnTo>
                  <a:pt x="292607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1002" y="1776223"/>
            <a:ext cx="585470" cy="146685"/>
          </a:xfrm>
          <a:custGeom>
            <a:avLst/>
            <a:gdLst/>
            <a:ahLst/>
            <a:cxnLst/>
            <a:rect l="l" t="t" r="r" b="b"/>
            <a:pathLst>
              <a:path w="585469" h="146685">
                <a:moveTo>
                  <a:pt x="585216" y="73151"/>
                </a:moveTo>
                <a:lnTo>
                  <a:pt x="555475" y="105315"/>
                </a:lnTo>
                <a:lnTo>
                  <a:pt x="475621" y="130228"/>
                </a:lnTo>
                <a:lnTo>
                  <a:pt x="421291" y="138866"/>
                </a:lnTo>
                <a:lnTo>
                  <a:pt x="359701" y="144371"/>
                </a:lnTo>
                <a:lnTo>
                  <a:pt x="292607" y="146303"/>
                </a:lnTo>
                <a:lnTo>
                  <a:pt x="225514" y="144371"/>
                </a:lnTo>
                <a:lnTo>
                  <a:pt x="163924" y="138866"/>
                </a:lnTo>
                <a:lnTo>
                  <a:pt x="109594" y="130228"/>
                </a:lnTo>
                <a:lnTo>
                  <a:pt x="64281" y="118898"/>
                </a:lnTo>
                <a:lnTo>
                  <a:pt x="7727" y="89920"/>
                </a:lnTo>
                <a:lnTo>
                  <a:pt x="0" y="73151"/>
                </a:lnTo>
                <a:lnTo>
                  <a:pt x="7727" y="56383"/>
                </a:lnTo>
                <a:lnTo>
                  <a:pt x="64281" y="27405"/>
                </a:lnTo>
                <a:lnTo>
                  <a:pt x="109594" y="16075"/>
                </a:lnTo>
                <a:lnTo>
                  <a:pt x="163924" y="7437"/>
                </a:lnTo>
                <a:lnTo>
                  <a:pt x="225514" y="1932"/>
                </a:lnTo>
                <a:lnTo>
                  <a:pt x="292607" y="0"/>
                </a:lnTo>
                <a:lnTo>
                  <a:pt x="359701" y="1932"/>
                </a:lnTo>
                <a:lnTo>
                  <a:pt x="421291" y="7437"/>
                </a:lnTo>
                <a:lnTo>
                  <a:pt x="475621" y="16075"/>
                </a:lnTo>
                <a:lnTo>
                  <a:pt x="520934" y="27405"/>
                </a:lnTo>
                <a:lnTo>
                  <a:pt x="577488" y="56383"/>
                </a:lnTo>
                <a:lnTo>
                  <a:pt x="585216" y="7315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1002" y="1849373"/>
            <a:ext cx="585470" cy="684530"/>
          </a:xfrm>
          <a:custGeom>
            <a:avLst/>
            <a:gdLst/>
            <a:ahLst/>
            <a:cxnLst/>
            <a:rect l="l" t="t" r="r" b="b"/>
            <a:pathLst>
              <a:path w="585469" h="684530">
                <a:moveTo>
                  <a:pt x="585216" y="0"/>
                </a:moveTo>
                <a:lnTo>
                  <a:pt x="585216" y="611124"/>
                </a:lnTo>
                <a:lnTo>
                  <a:pt x="577488" y="627892"/>
                </a:lnTo>
                <a:lnTo>
                  <a:pt x="520934" y="656870"/>
                </a:lnTo>
                <a:lnTo>
                  <a:pt x="475621" y="668200"/>
                </a:lnTo>
                <a:lnTo>
                  <a:pt x="421291" y="676838"/>
                </a:lnTo>
                <a:lnTo>
                  <a:pt x="359701" y="682343"/>
                </a:lnTo>
                <a:lnTo>
                  <a:pt x="292607" y="684276"/>
                </a:lnTo>
                <a:lnTo>
                  <a:pt x="225514" y="682343"/>
                </a:lnTo>
                <a:lnTo>
                  <a:pt x="163924" y="676838"/>
                </a:lnTo>
                <a:lnTo>
                  <a:pt x="109594" y="668200"/>
                </a:lnTo>
                <a:lnTo>
                  <a:pt x="64281" y="656870"/>
                </a:lnTo>
                <a:lnTo>
                  <a:pt x="7727" y="627892"/>
                </a:lnTo>
                <a:lnTo>
                  <a:pt x="0" y="611124"/>
                </a:lnTo>
                <a:lnTo>
                  <a:pt x="0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05990" y="1991105"/>
            <a:ext cx="585470" cy="684530"/>
          </a:xfrm>
          <a:custGeom>
            <a:avLst/>
            <a:gdLst/>
            <a:ahLst/>
            <a:cxnLst/>
            <a:rect l="l" t="t" r="r" b="b"/>
            <a:pathLst>
              <a:path w="585469" h="684530">
                <a:moveTo>
                  <a:pt x="0" y="0"/>
                </a:moveTo>
                <a:lnTo>
                  <a:pt x="0" y="611124"/>
                </a:lnTo>
                <a:lnTo>
                  <a:pt x="7727" y="627892"/>
                </a:lnTo>
                <a:lnTo>
                  <a:pt x="64281" y="656870"/>
                </a:lnTo>
                <a:lnTo>
                  <a:pt x="109594" y="668200"/>
                </a:lnTo>
                <a:lnTo>
                  <a:pt x="163924" y="676838"/>
                </a:lnTo>
                <a:lnTo>
                  <a:pt x="225514" y="682343"/>
                </a:lnTo>
                <a:lnTo>
                  <a:pt x="292607" y="684276"/>
                </a:lnTo>
                <a:lnTo>
                  <a:pt x="359701" y="682343"/>
                </a:lnTo>
                <a:lnTo>
                  <a:pt x="421291" y="676838"/>
                </a:lnTo>
                <a:lnTo>
                  <a:pt x="475621" y="668200"/>
                </a:lnTo>
                <a:lnTo>
                  <a:pt x="520934" y="656870"/>
                </a:lnTo>
                <a:lnTo>
                  <a:pt x="577488" y="627892"/>
                </a:lnTo>
                <a:lnTo>
                  <a:pt x="585216" y="611124"/>
                </a:lnTo>
                <a:lnTo>
                  <a:pt x="585216" y="73152"/>
                </a:lnTo>
                <a:lnTo>
                  <a:pt x="292607" y="73152"/>
                </a:lnTo>
                <a:lnTo>
                  <a:pt x="225514" y="71219"/>
                </a:lnTo>
                <a:lnTo>
                  <a:pt x="163924" y="65714"/>
                </a:lnTo>
                <a:lnTo>
                  <a:pt x="109594" y="57076"/>
                </a:lnTo>
                <a:lnTo>
                  <a:pt x="64281" y="45746"/>
                </a:lnTo>
                <a:lnTo>
                  <a:pt x="7727" y="16768"/>
                </a:lnTo>
                <a:lnTo>
                  <a:pt x="0" y="0"/>
                </a:lnTo>
                <a:close/>
              </a:path>
              <a:path w="585469" h="684530">
                <a:moveTo>
                  <a:pt x="585216" y="0"/>
                </a:moveTo>
                <a:lnTo>
                  <a:pt x="555475" y="32163"/>
                </a:lnTo>
                <a:lnTo>
                  <a:pt x="475621" y="57076"/>
                </a:lnTo>
                <a:lnTo>
                  <a:pt x="421291" y="65714"/>
                </a:lnTo>
                <a:lnTo>
                  <a:pt x="359701" y="71219"/>
                </a:lnTo>
                <a:lnTo>
                  <a:pt x="292607" y="73152"/>
                </a:lnTo>
                <a:lnTo>
                  <a:pt x="585216" y="73152"/>
                </a:lnTo>
                <a:lnTo>
                  <a:pt x="5852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05990" y="1917955"/>
            <a:ext cx="585470" cy="146685"/>
          </a:xfrm>
          <a:custGeom>
            <a:avLst/>
            <a:gdLst/>
            <a:ahLst/>
            <a:cxnLst/>
            <a:rect l="l" t="t" r="r" b="b"/>
            <a:pathLst>
              <a:path w="585469" h="146685">
                <a:moveTo>
                  <a:pt x="292607" y="0"/>
                </a:moveTo>
                <a:lnTo>
                  <a:pt x="225514" y="1932"/>
                </a:lnTo>
                <a:lnTo>
                  <a:pt x="163924" y="7437"/>
                </a:lnTo>
                <a:lnTo>
                  <a:pt x="109594" y="16075"/>
                </a:lnTo>
                <a:lnTo>
                  <a:pt x="64281" y="27405"/>
                </a:lnTo>
                <a:lnTo>
                  <a:pt x="7727" y="56383"/>
                </a:lnTo>
                <a:lnTo>
                  <a:pt x="0" y="73151"/>
                </a:lnTo>
                <a:lnTo>
                  <a:pt x="7727" y="89920"/>
                </a:lnTo>
                <a:lnTo>
                  <a:pt x="64281" y="118898"/>
                </a:lnTo>
                <a:lnTo>
                  <a:pt x="109594" y="130228"/>
                </a:lnTo>
                <a:lnTo>
                  <a:pt x="163924" y="138866"/>
                </a:lnTo>
                <a:lnTo>
                  <a:pt x="225514" y="144371"/>
                </a:lnTo>
                <a:lnTo>
                  <a:pt x="292607" y="146304"/>
                </a:lnTo>
                <a:lnTo>
                  <a:pt x="359701" y="144371"/>
                </a:lnTo>
                <a:lnTo>
                  <a:pt x="421291" y="138866"/>
                </a:lnTo>
                <a:lnTo>
                  <a:pt x="475621" y="130228"/>
                </a:lnTo>
                <a:lnTo>
                  <a:pt x="520934" y="118898"/>
                </a:lnTo>
                <a:lnTo>
                  <a:pt x="577488" y="89920"/>
                </a:lnTo>
                <a:lnTo>
                  <a:pt x="585216" y="73151"/>
                </a:lnTo>
                <a:lnTo>
                  <a:pt x="577488" y="56383"/>
                </a:lnTo>
                <a:lnTo>
                  <a:pt x="520934" y="27405"/>
                </a:lnTo>
                <a:lnTo>
                  <a:pt x="475621" y="16075"/>
                </a:lnTo>
                <a:lnTo>
                  <a:pt x="421291" y="7437"/>
                </a:lnTo>
                <a:lnTo>
                  <a:pt x="359701" y="1932"/>
                </a:lnTo>
                <a:lnTo>
                  <a:pt x="292607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05990" y="1917955"/>
            <a:ext cx="585470" cy="146685"/>
          </a:xfrm>
          <a:custGeom>
            <a:avLst/>
            <a:gdLst/>
            <a:ahLst/>
            <a:cxnLst/>
            <a:rect l="l" t="t" r="r" b="b"/>
            <a:pathLst>
              <a:path w="585469" h="146685">
                <a:moveTo>
                  <a:pt x="585216" y="73151"/>
                </a:moveTo>
                <a:lnTo>
                  <a:pt x="555475" y="105315"/>
                </a:lnTo>
                <a:lnTo>
                  <a:pt x="475621" y="130228"/>
                </a:lnTo>
                <a:lnTo>
                  <a:pt x="421291" y="138866"/>
                </a:lnTo>
                <a:lnTo>
                  <a:pt x="359701" y="144371"/>
                </a:lnTo>
                <a:lnTo>
                  <a:pt x="292607" y="146304"/>
                </a:lnTo>
                <a:lnTo>
                  <a:pt x="225514" y="144371"/>
                </a:lnTo>
                <a:lnTo>
                  <a:pt x="163924" y="138866"/>
                </a:lnTo>
                <a:lnTo>
                  <a:pt x="109594" y="130228"/>
                </a:lnTo>
                <a:lnTo>
                  <a:pt x="64281" y="118898"/>
                </a:lnTo>
                <a:lnTo>
                  <a:pt x="7727" y="89920"/>
                </a:lnTo>
                <a:lnTo>
                  <a:pt x="0" y="73151"/>
                </a:lnTo>
                <a:lnTo>
                  <a:pt x="7727" y="56383"/>
                </a:lnTo>
                <a:lnTo>
                  <a:pt x="64281" y="27405"/>
                </a:lnTo>
                <a:lnTo>
                  <a:pt x="109594" y="16075"/>
                </a:lnTo>
                <a:lnTo>
                  <a:pt x="163924" y="7437"/>
                </a:lnTo>
                <a:lnTo>
                  <a:pt x="225514" y="1932"/>
                </a:lnTo>
                <a:lnTo>
                  <a:pt x="292607" y="0"/>
                </a:lnTo>
                <a:lnTo>
                  <a:pt x="359701" y="1932"/>
                </a:lnTo>
                <a:lnTo>
                  <a:pt x="421291" y="7437"/>
                </a:lnTo>
                <a:lnTo>
                  <a:pt x="475621" y="16075"/>
                </a:lnTo>
                <a:lnTo>
                  <a:pt x="520934" y="27405"/>
                </a:lnTo>
                <a:lnTo>
                  <a:pt x="577488" y="56383"/>
                </a:lnTo>
                <a:lnTo>
                  <a:pt x="585216" y="7315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05990" y="1991105"/>
            <a:ext cx="585470" cy="684530"/>
          </a:xfrm>
          <a:custGeom>
            <a:avLst/>
            <a:gdLst/>
            <a:ahLst/>
            <a:cxnLst/>
            <a:rect l="l" t="t" r="r" b="b"/>
            <a:pathLst>
              <a:path w="585469" h="684530">
                <a:moveTo>
                  <a:pt x="585216" y="0"/>
                </a:moveTo>
                <a:lnTo>
                  <a:pt x="585216" y="611124"/>
                </a:lnTo>
                <a:lnTo>
                  <a:pt x="577488" y="627892"/>
                </a:lnTo>
                <a:lnTo>
                  <a:pt x="520934" y="656870"/>
                </a:lnTo>
                <a:lnTo>
                  <a:pt x="475621" y="668200"/>
                </a:lnTo>
                <a:lnTo>
                  <a:pt x="421291" y="676838"/>
                </a:lnTo>
                <a:lnTo>
                  <a:pt x="359701" y="682343"/>
                </a:lnTo>
                <a:lnTo>
                  <a:pt x="292607" y="684276"/>
                </a:lnTo>
                <a:lnTo>
                  <a:pt x="225514" y="682343"/>
                </a:lnTo>
                <a:lnTo>
                  <a:pt x="163924" y="676838"/>
                </a:lnTo>
                <a:lnTo>
                  <a:pt x="109594" y="668200"/>
                </a:lnTo>
                <a:lnTo>
                  <a:pt x="64281" y="656870"/>
                </a:lnTo>
                <a:lnTo>
                  <a:pt x="7727" y="627892"/>
                </a:lnTo>
                <a:lnTo>
                  <a:pt x="0" y="611124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79726" y="1760983"/>
            <a:ext cx="4943475" cy="565785"/>
          </a:xfrm>
          <a:custGeom>
            <a:avLst/>
            <a:gdLst/>
            <a:ahLst/>
            <a:cxnLst/>
            <a:rect l="l" t="t" r="r" b="b"/>
            <a:pathLst>
              <a:path w="4943475" h="565785">
                <a:moveTo>
                  <a:pt x="4864436" y="25758"/>
                </a:moveTo>
                <a:lnTo>
                  <a:pt x="0" y="540003"/>
                </a:lnTo>
                <a:lnTo>
                  <a:pt x="2793" y="565657"/>
                </a:lnTo>
                <a:lnTo>
                  <a:pt x="4867186" y="51530"/>
                </a:lnTo>
                <a:lnTo>
                  <a:pt x="4864436" y="25758"/>
                </a:lnTo>
                <a:close/>
              </a:path>
              <a:path w="4943475" h="565785">
                <a:moveTo>
                  <a:pt x="4926812" y="24383"/>
                </a:moveTo>
                <a:lnTo>
                  <a:pt x="4877435" y="24383"/>
                </a:lnTo>
                <a:lnTo>
                  <a:pt x="4880102" y="50164"/>
                </a:lnTo>
                <a:lnTo>
                  <a:pt x="4867186" y="51530"/>
                </a:lnTo>
                <a:lnTo>
                  <a:pt x="4869942" y="77342"/>
                </a:lnTo>
                <a:lnTo>
                  <a:pt x="4943094" y="30479"/>
                </a:lnTo>
                <a:lnTo>
                  <a:pt x="4926812" y="24383"/>
                </a:lnTo>
                <a:close/>
              </a:path>
              <a:path w="4943475" h="565785">
                <a:moveTo>
                  <a:pt x="4877435" y="24383"/>
                </a:moveTo>
                <a:lnTo>
                  <a:pt x="4864436" y="25758"/>
                </a:lnTo>
                <a:lnTo>
                  <a:pt x="4867186" y="51530"/>
                </a:lnTo>
                <a:lnTo>
                  <a:pt x="4880102" y="50164"/>
                </a:lnTo>
                <a:lnTo>
                  <a:pt x="4877435" y="24383"/>
                </a:lnTo>
                <a:close/>
              </a:path>
              <a:path w="4943475" h="565785">
                <a:moveTo>
                  <a:pt x="4861687" y="0"/>
                </a:moveTo>
                <a:lnTo>
                  <a:pt x="4864436" y="25758"/>
                </a:lnTo>
                <a:lnTo>
                  <a:pt x="4877435" y="24383"/>
                </a:lnTo>
                <a:lnTo>
                  <a:pt x="4926812" y="24383"/>
                </a:lnTo>
                <a:lnTo>
                  <a:pt x="48616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77438" y="2300224"/>
            <a:ext cx="4074160" cy="1214755"/>
          </a:xfrm>
          <a:custGeom>
            <a:avLst/>
            <a:gdLst/>
            <a:ahLst/>
            <a:cxnLst/>
            <a:rect l="l" t="t" r="r" b="b"/>
            <a:pathLst>
              <a:path w="4074160" h="1214754">
                <a:moveTo>
                  <a:pt x="3995405" y="1189912"/>
                </a:moveTo>
                <a:lnTo>
                  <a:pt x="3988181" y="1214754"/>
                </a:lnTo>
                <a:lnTo>
                  <a:pt x="4073652" y="1199134"/>
                </a:lnTo>
                <a:lnTo>
                  <a:pt x="4067619" y="1193546"/>
                </a:lnTo>
                <a:lnTo>
                  <a:pt x="4007866" y="1193546"/>
                </a:lnTo>
                <a:lnTo>
                  <a:pt x="3995405" y="1189912"/>
                </a:lnTo>
                <a:close/>
              </a:path>
              <a:path w="4074160" h="1214754">
                <a:moveTo>
                  <a:pt x="4002644" y="1165020"/>
                </a:moveTo>
                <a:lnTo>
                  <a:pt x="3995405" y="1189912"/>
                </a:lnTo>
                <a:lnTo>
                  <a:pt x="4007866" y="1193546"/>
                </a:lnTo>
                <a:lnTo>
                  <a:pt x="4015105" y="1168653"/>
                </a:lnTo>
                <a:lnTo>
                  <a:pt x="4002644" y="1165020"/>
                </a:lnTo>
                <a:close/>
              </a:path>
              <a:path w="4074160" h="1214754">
                <a:moveTo>
                  <a:pt x="4009898" y="1140078"/>
                </a:moveTo>
                <a:lnTo>
                  <a:pt x="4002644" y="1165020"/>
                </a:lnTo>
                <a:lnTo>
                  <a:pt x="4015105" y="1168653"/>
                </a:lnTo>
                <a:lnTo>
                  <a:pt x="4007866" y="1193546"/>
                </a:lnTo>
                <a:lnTo>
                  <a:pt x="4067619" y="1193546"/>
                </a:lnTo>
                <a:lnTo>
                  <a:pt x="4009898" y="1140078"/>
                </a:lnTo>
                <a:close/>
              </a:path>
              <a:path w="4074160" h="1214754">
                <a:moveTo>
                  <a:pt x="7366" y="0"/>
                </a:moveTo>
                <a:lnTo>
                  <a:pt x="0" y="24891"/>
                </a:lnTo>
                <a:lnTo>
                  <a:pt x="3995405" y="1189912"/>
                </a:lnTo>
                <a:lnTo>
                  <a:pt x="4002644" y="1165020"/>
                </a:lnTo>
                <a:lnTo>
                  <a:pt x="73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81122" y="2469133"/>
            <a:ext cx="5287010" cy="2496820"/>
          </a:xfrm>
          <a:custGeom>
            <a:avLst/>
            <a:gdLst/>
            <a:ahLst/>
            <a:cxnLst/>
            <a:rect l="l" t="t" r="r" b="b"/>
            <a:pathLst>
              <a:path w="5287009" h="2496820">
                <a:moveTo>
                  <a:pt x="85182" y="29290"/>
                </a:moveTo>
                <a:lnTo>
                  <a:pt x="70358" y="36575"/>
                </a:lnTo>
                <a:lnTo>
                  <a:pt x="74217" y="52697"/>
                </a:lnTo>
                <a:lnTo>
                  <a:pt x="5275960" y="2496311"/>
                </a:lnTo>
                <a:lnTo>
                  <a:pt x="5287009" y="2472816"/>
                </a:lnTo>
                <a:lnTo>
                  <a:pt x="85182" y="29290"/>
                </a:lnTo>
                <a:close/>
              </a:path>
              <a:path w="5287009" h="2496820">
                <a:moveTo>
                  <a:pt x="144780" y="0"/>
                </a:moveTo>
                <a:lnTo>
                  <a:pt x="0" y="3555"/>
                </a:lnTo>
                <a:lnTo>
                  <a:pt x="89662" y="117220"/>
                </a:lnTo>
                <a:lnTo>
                  <a:pt x="74217" y="52697"/>
                </a:lnTo>
                <a:lnTo>
                  <a:pt x="64769" y="48260"/>
                </a:lnTo>
                <a:lnTo>
                  <a:pt x="75818" y="24891"/>
                </a:lnTo>
                <a:lnTo>
                  <a:pt x="94131" y="24891"/>
                </a:lnTo>
                <a:lnTo>
                  <a:pt x="144780" y="0"/>
                </a:lnTo>
                <a:close/>
              </a:path>
              <a:path w="5287009" h="2496820">
                <a:moveTo>
                  <a:pt x="75818" y="24891"/>
                </a:moveTo>
                <a:lnTo>
                  <a:pt x="64769" y="48260"/>
                </a:lnTo>
                <a:lnTo>
                  <a:pt x="74217" y="52697"/>
                </a:lnTo>
                <a:lnTo>
                  <a:pt x="70358" y="36575"/>
                </a:lnTo>
                <a:lnTo>
                  <a:pt x="85182" y="29290"/>
                </a:lnTo>
                <a:lnTo>
                  <a:pt x="75818" y="24891"/>
                </a:lnTo>
                <a:close/>
              </a:path>
              <a:path w="5287009" h="2496820">
                <a:moveTo>
                  <a:pt x="94131" y="24891"/>
                </a:moveTo>
                <a:lnTo>
                  <a:pt x="75818" y="24891"/>
                </a:lnTo>
                <a:lnTo>
                  <a:pt x="85182" y="29290"/>
                </a:lnTo>
                <a:lnTo>
                  <a:pt x="94131" y="24891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738487" y="4264609"/>
            <a:ext cx="8070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sz="1400" b="1" spc="5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C00000"/>
                </a:solidFill>
                <a:latin typeface="Arial"/>
                <a:cs typeface="Arial"/>
              </a:rPr>
              <a:t>b</a:t>
            </a:r>
            <a:r>
              <a:rPr sz="1400" b="1" dirty="0">
                <a:solidFill>
                  <a:srgbClr val="C00000"/>
                </a:solidFill>
                <a:latin typeface="Arial"/>
                <a:cs typeface="Arial"/>
              </a:rPr>
              <a:t>ser</a:t>
            </a:r>
            <a:r>
              <a:rPr sz="1400" b="1" spc="-15" dirty="0">
                <a:solidFill>
                  <a:srgbClr val="C00000"/>
                </a:solidFill>
                <a:latin typeface="Arial"/>
                <a:cs typeface="Arial"/>
              </a:rPr>
              <a:t>v</a:t>
            </a:r>
            <a:r>
              <a:rPr sz="1400" b="1" dirty="0">
                <a:solidFill>
                  <a:srgbClr val="C00000"/>
                </a:solidFill>
                <a:latin typeface="Arial"/>
                <a:cs typeface="Arial"/>
              </a:rPr>
              <a:t>er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-5" dirty="0">
                <a:solidFill>
                  <a:srgbClr val="C00000"/>
                </a:solidFill>
                <a:latin typeface="Arial"/>
                <a:cs typeface="Arial"/>
              </a:rPr>
              <a:t>objects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609076" y="2732532"/>
            <a:ext cx="952500" cy="1011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79853" y="2299716"/>
            <a:ext cx="5704205" cy="589280"/>
          </a:xfrm>
          <a:custGeom>
            <a:avLst/>
            <a:gdLst/>
            <a:ahLst/>
            <a:cxnLst/>
            <a:rect l="l" t="t" r="r" b="b"/>
            <a:pathLst>
              <a:path w="5704205" h="589280">
                <a:moveTo>
                  <a:pt x="5630037" y="511810"/>
                </a:moveTo>
                <a:lnTo>
                  <a:pt x="5627579" y="537618"/>
                </a:lnTo>
                <a:lnTo>
                  <a:pt x="5640578" y="538861"/>
                </a:lnTo>
                <a:lnTo>
                  <a:pt x="5638038" y="564642"/>
                </a:lnTo>
                <a:lnTo>
                  <a:pt x="5625005" y="564642"/>
                </a:lnTo>
                <a:lnTo>
                  <a:pt x="5622671" y="589153"/>
                </a:lnTo>
                <a:lnTo>
                  <a:pt x="5686240" y="564642"/>
                </a:lnTo>
                <a:lnTo>
                  <a:pt x="5638038" y="564642"/>
                </a:lnTo>
                <a:lnTo>
                  <a:pt x="5625122" y="563407"/>
                </a:lnTo>
                <a:lnTo>
                  <a:pt x="5689440" y="563407"/>
                </a:lnTo>
                <a:lnTo>
                  <a:pt x="5703697" y="557911"/>
                </a:lnTo>
                <a:lnTo>
                  <a:pt x="5630037" y="511810"/>
                </a:lnTo>
                <a:close/>
              </a:path>
              <a:path w="5704205" h="589280">
                <a:moveTo>
                  <a:pt x="5627579" y="537618"/>
                </a:moveTo>
                <a:lnTo>
                  <a:pt x="5625122" y="563407"/>
                </a:lnTo>
                <a:lnTo>
                  <a:pt x="5638038" y="564642"/>
                </a:lnTo>
                <a:lnTo>
                  <a:pt x="5640578" y="538861"/>
                </a:lnTo>
                <a:lnTo>
                  <a:pt x="5627579" y="537618"/>
                </a:lnTo>
                <a:close/>
              </a:path>
              <a:path w="5704205" h="589280">
                <a:moveTo>
                  <a:pt x="2540" y="0"/>
                </a:moveTo>
                <a:lnTo>
                  <a:pt x="0" y="25908"/>
                </a:lnTo>
                <a:lnTo>
                  <a:pt x="5625122" y="563407"/>
                </a:lnTo>
                <a:lnTo>
                  <a:pt x="5627579" y="537618"/>
                </a:lnTo>
                <a:lnTo>
                  <a:pt x="25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652727" y="1016634"/>
            <a:ext cx="551307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spcBef>
                <a:spcPts val="10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One of the displays asks to be removed as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</a:t>
            </a:r>
            <a:endParaRPr sz="2000">
              <a:latin typeface="Arial"/>
              <a:cs typeface="Arial"/>
            </a:endParaRPr>
          </a:p>
          <a:p>
            <a:pPr marL="355600"/>
            <a:r>
              <a:rPr sz="2000" dirty="0">
                <a:latin typeface="Arial"/>
                <a:cs typeface="Arial"/>
              </a:rPr>
              <a:t>observer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70958" y="3654679"/>
            <a:ext cx="13068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400" spc="-5" dirty="0">
                <a:solidFill>
                  <a:srgbClr val="00AF50"/>
                </a:solidFill>
                <a:latin typeface="Arial"/>
                <a:cs typeface="Arial"/>
              </a:rPr>
              <a:t>Remove </a:t>
            </a:r>
            <a:r>
              <a:rPr sz="1400" dirty="0">
                <a:solidFill>
                  <a:srgbClr val="00AF50"/>
                </a:solidFill>
                <a:latin typeface="Arial"/>
                <a:cs typeface="Arial"/>
              </a:rPr>
              <a:t>/  </a:t>
            </a:r>
            <a:r>
              <a:rPr sz="1400" spc="-5" dirty="0">
                <a:solidFill>
                  <a:srgbClr val="00AF50"/>
                </a:solidFill>
                <a:latin typeface="Arial"/>
                <a:cs typeface="Arial"/>
              </a:rPr>
              <a:t>Unsubscribe</a:t>
            </a:r>
            <a:r>
              <a:rPr sz="1400" spc="-8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0AF50"/>
                </a:solidFill>
                <a:latin typeface="Arial"/>
                <a:cs typeface="Arial"/>
              </a:rPr>
              <a:t>me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5133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44279" y="125679"/>
            <a:ext cx="6035617" cy="635000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Removing</a:t>
            </a:r>
            <a:r>
              <a:rPr sz="4000" spc="-2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4000" spc="-5" dirty="0">
                <a:solidFill>
                  <a:schemeClr val="tx1"/>
                </a:solidFill>
                <a:latin typeface="Arial"/>
                <a:cs typeface="Arial"/>
              </a:rPr>
              <a:t>Observers</a:t>
            </a:r>
            <a:endParaRPr sz="40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40117" y="1180338"/>
            <a:ext cx="2688590" cy="4639310"/>
          </a:xfrm>
          <a:custGeom>
            <a:avLst/>
            <a:gdLst/>
            <a:ahLst/>
            <a:cxnLst/>
            <a:rect l="l" t="t" r="r" b="b"/>
            <a:pathLst>
              <a:path w="2688590" h="4639310">
                <a:moveTo>
                  <a:pt x="2240280" y="0"/>
                </a:moveTo>
                <a:lnTo>
                  <a:pt x="448056" y="0"/>
                </a:lnTo>
                <a:lnTo>
                  <a:pt x="399245" y="2629"/>
                </a:lnTo>
                <a:lnTo>
                  <a:pt x="351955" y="10337"/>
                </a:lnTo>
                <a:lnTo>
                  <a:pt x="306458" y="22847"/>
                </a:lnTo>
                <a:lnTo>
                  <a:pt x="263028" y="39888"/>
                </a:lnTo>
                <a:lnTo>
                  <a:pt x="221939" y="61185"/>
                </a:lnTo>
                <a:lnTo>
                  <a:pt x="183465" y="86465"/>
                </a:lnTo>
                <a:lnTo>
                  <a:pt x="147879" y="115454"/>
                </a:lnTo>
                <a:lnTo>
                  <a:pt x="115454" y="147879"/>
                </a:lnTo>
                <a:lnTo>
                  <a:pt x="86465" y="183465"/>
                </a:lnTo>
                <a:lnTo>
                  <a:pt x="61185" y="221939"/>
                </a:lnTo>
                <a:lnTo>
                  <a:pt x="39888" y="263028"/>
                </a:lnTo>
                <a:lnTo>
                  <a:pt x="22847" y="306458"/>
                </a:lnTo>
                <a:lnTo>
                  <a:pt x="10337" y="351955"/>
                </a:lnTo>
                <a:lnTo>
                  <a:pt x="2629" y="399245"/>
                </a:lnTo>
                <a:lnTo>
                  <a:pt x="0" y="448056"/>
                </a:lnTo>
                <a:lnTo>
                  <a:pt x="0" y="4191000"/>
                </a:lnTo>
                <a:lnTo>
                  <a:pt x="2629" y="4239819"/>
                </a:lnTo>
                <a:lnTo>
                  <a:pt x="10337" y="4287116"/>
                </a:lnTo>
                <a:lnTo>
                  <a:pt x="22847" y="4332617"/>
                </a:lnTo>
                <a:lnTo>
                  <a:pt x="39888" y="4376049"/>
                </a:lnTo>
                <a:lnTo>
                  <a:pt x="61185" y="4417139"/>
                </a:lnTo>
                <a:lnTo>
                  <a:pt x="86465" y="4455612"/>
                </a:lnTo>
                <a:lnTo>
                  <a:pt x="115454" y="4491197"/>
                </a:lnTo>
                <a:lnTo>
                  <a:pt x="147879" y="4523619"/>
                </a:lnTo>
                <a:lnTo>
                  <a:pt x="183465" y="4552604"/>
                </a:lnTo>
                <a:lnTo>
                  <a:pt x="221939" y="4577881"/>
                </a:lnTo>
                <a:lnTo>
                  <a:pt x="263028" y="4599175"/>
                </a:lnTo>
                <a:lnTo>
                  <a:pt x="306458" y="4616213"/>
                </a:lnTo>
                <a:lnTo>
                  <a:pt x="351955" y="4628721"/>
                </a:lnTo>
                <a:lnTo>
                  <a:pt x="399245" y="4636426"/>
                </a:lnTo>
                <a:lnTo>
                  <a:pt x="448056" y="4639056"/>
                </a:lnTo>
                <a:lnTo>
                  <a:pt x="2240280" y="4639056"/>
                </a:lnTo>
                <a:lnTo>
                  <a:pt x="2289090" y="4636426"/>
                </a:lnTo>
                <a:lnTo>
                  <a:pt x="2336380" y="4628721"/>
                </a:lnTo>
                <a:lnTo>
                  <a:pt x="2381877" y="4616213"/>
                </a:lnTo>
                <a:lnTo>
                  <a:pt x="2425307" y="4599175"/>
                </a:lnTo>
                <a:lnTo>
                  <a:pt x="2466396" y="4577881"/>
                </a:lnTo>
                <a:lnTo>
                  <a:pt x="2504870" y="4552604"/>
                </a:lnTo>
                <a:lnTo>
                  <a:pt x="2540456" y="4523619"/>
                </a:lnTo>
                <a:lnTo>
                  <a:pt x="2572881" y="4491197"/>
                </a:lnTo>
                <a:lnTo>
                  <a:pt x="2601870" y="4455612"/>
                </a:lnTo>
                <a:lnTo>
                  <a:pt x="2627150" y="4417139"/>
                </a:lnTo>
                <a:lnTo>
                  <a:pt x="2648447" y="4376049"/>
                </a:lnTo>
                <a:lnTo>
                  <a:pt x="2665488" y="4332617"/>
                </a:lnTo>
                <a:lnTo>
                  <a:pt x="2677998" y="4287116"/>
                </a:lnTo>
                <a:lnTo>
                  <a:pt x="2685706" y="4239819"/>
                </a:lnTo>
                <a:lnTo>
                  <a:pt x="2688336" y="4191000"/>
                </a:lnTo>
                <a:lnTo>
                  <a:pt x="2688336" y="448056"/>
                </a:lnTo>
                <a:lnTo>
                  <a:pt x="2685706" y="399245"/>
                </a:lnTo>
                <a:lnTo>
                  <a:pt x="2677998" y="351955"/>
                </a:lnTo>
                <a:lnTo>
                  <a:pt x="2665488" y="306458"/>
                </a:lnTo>
                <a:lnTo>
                  <a:pt x="2648447" y="263028"/>
                </a:lnTo>
                <a:lnTo>
                  <a:pt x="2627150" y="221939"/>
                </a:lnTo>
                <a:lnTo>
                  <a:pt x="2601870" y="183465"/>
                </a:lnTo>
                <a:lnTo>
                  <a:pt x="2572881" y="147879"/>
                </a:lnTo>
                <a:lnTo>
                  <a:pt x="2540456" y="115454"/>
                </a:lnTo>
                <a:lnTo>
                  <a:pt x="2504870" y="86465"/>
                </a:lnTo>
                <a:lnTo>
                  <a:pt x="2466396" y="61185"/>
                </a:lnTo>
                <a:lnTo>
                  <a:pt x="2425307" y="39888"/>
                </a:lnTo>
                <a:lnTo>
                  <a:pt x="2381877" y="22847"/>
                </a:lnTo>
                <a:lnTo>
                  <a:pt x="2336380" y="10337"/>
                </a:lnTo>
                <a:lnTo>
                  <a:pt x="2289090" y="2629"/>
                </a:lnTo>
                <a:lnTo>
                  <a:pt x="224028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40117" y="1180338"/>
            <a:ext cx="2688590" cy="4639310"/>
          </a:xfrm>
          <a:custGeom>
            <a:avLst/>
            <a:gdLst/>
            <a:ahLst/>
            <a:cxnLst/>
            <a:rect l="l" t="t" r="r" b="b"/>
            <a:pathLst>
              <a:path w="2688590" h="4639310">
                <a:moveTo>
                  <a:pt x="0" y="448056"/>
                </a:moveTo>
                <a:lnTo>
                  <a:pt x="2629" y="399245"/>
                </a:lnTo>
                <a:lnTo>
                  <a:pt x="10337" y="351955"/>
                </a:lnTo>
                <a:lnTo>
                  <a:pt x="22847" y="306458"/>
                </a:lnTo>
                <a:lnTo>
                  <a:pt x="39888" y="263028"/>
                </a:lnTo>
                <a:lnTo>
                  <a:pt x="61185" y="221939"/>
                </a:lnTo>
                <a:lnTo>
                  <a:pt x="86465" y="183465"/>
                </a:lnTo>
                <a:lnTo>
                  <a:pt x="115454" y="147879"/>
                </a:lnTo>
                <a:lnTo>
                  <a:pt x="147879" y="115454"/>
                </a:lnTo>
                <a:lnTo>
                  <a:pt x="183465" y="86465"/>
                </a:lnTo>
                <a:lnTo>
                  <a:pt x="221939" y="61185"/>
                </a:lnTo>
                <a:lnTo>
                  <a:pt x="263028" y="39888"/>
                </a:lnTo>
                <a:lnTo>
                  <a:pt x="306458" y="22847"/>
                </a:lnTo>
                <a:lnTo>
                  <a:pt x="351955" y="10337"/>
                </a:lnTo>
                <a:lnTo>
                  <a:pt x="399245" y="2629"/>
                </a:lnTo>
                <a:lnTo>
                  <a:pt x="448056" y="0"/>
                </a:lnTo>
                <a:lnTo>
                  <a:pt x="2240280" y="0"/>
                </a:lnTo>
                <a:lnTo>
                  <a:pt x="2289090" y="2629"/>
                </a:lnTo>
                <a:lnTo>
                  <a:pt x="2336380" y="10337"/>
                </a:lnTo>
                <a:lnTo>
                  <a:pt x="2381877" y="22847"/>
                </a:lnTo>
                <a:lnTo>
                  <a:pt x="2425307" y="39888"/>
                </a:lnTo>
                <a:lnTo>
                  <a:pt x="2466396" y="61185"/>
                </a:lnTo>
                <a:lnTo>
                  <a:pt x="2504870" y="86465"/>
                </a:lnTo>
                <a:lnTo>
                  <a:pt x="2540456" y="115454"/>
                </a:lnTo>
                <a:lnTo>
                  <a:pt x="2572881" y="147879"/>
                </a:lnTo>
                <a:lnTo>
                  <a:pt x="2601870" y="183465"/>
                </a:lnTo>
                <a:lnTo>
                  <a:pt x="2627150" y="221939"/>
                </a:lnTo>
                <a:lnTo>
                  <a:pt x="2648447" y="263028"/>
                </a:lnTo>
                <a:lnTo>
                  <a:pt x="2665488" y="306458"/>
                </a:lnTo>
                <a:lnTo>
                  <a:pt x="2677998" y="351955"/>
                </a:lnTo>
                <a:lnTo>
                  <a:pt x="2685706" y="399245"/>
                </a:lnTo>
                <a:lnTo>
                  <a:pt x="2688336" y="448056"/>
                </a:lnTo>
                <a:lnTo>
                  <a:pt x="2688336" y="4191000"/>
                </a:lnTo>
                <a:lnTo>
                  <a:pt x="2685706" y="4239819"/>
                </a:lnTo>
                <a:lnTo>
                  <a:pt x="2677998" y="4287116"/>
                </a:lnTo>
                <a:lnTo>
                  <a:pt x="2665488" y="4332617"/>
                </a:lnTo>
                <a:lnTo>
                  <a:pt x="2648447" y="4376049"/>
                </a:lnTo>
                <a:lnTo>
                  <a:pt x="2627150" y="4417139"/>
                </a:lnTo>
                <a:lnTo>
                  <a:pt x="2601870" y="4455612"/>
                </a:lnTo>
                <a:lnTo>
                  <a:pt x="2572881" y="4491197"/>
                </a:lnTo>
                <a:lnTo>
                  <a:pt x="2540456" y="4523619"/>
                </a:lnTo>
                <a:lnTo>
                  <a:pt x="2504870" y="4552604"/>
                </a:lnTo>
                <a:lnTo>
                  <a:pt x="2466396" y="4577881"/>
                </a:lnTo>
                <a:lnTo>
                  <a:pt x="2425307" y="4599175"/>
                </a:lnTo>
                <a:lnTo>
                  <a:pt x="2381877" y="4616213"/>
                </a:lnTo>
                <a:lnTo>
                  <a:pt x="2336380" y="4628721"/>
                </a:lnTo>
                <a:lnTo>
                  <a:pt x="2289090" y="4636426"/>
                </a:lnTo>
                <a:lnTo>
                  <a:pt x="2240280" y="4639056"/>
                </a:lnTo>
                <a:lnTo>
                  <a:pt x="448056" y="4639056"/>
                </a:lnTo>
                <a:lnTo>
                  <a:pt x="399245" y="4636426"/>
                </a:lnTo>
                <a:lnTo>
                  <a:pt x="351955" y="4628721"/>
                </a:lnTo>
                <a:lnTo>
                  <a:pt x="306458" y="4616213"/>
                </a:lnTo>
                <a:lnTo>
                  <a:pt x="263028" y="4599175"/>
                </a:lnTo>
                <a:lnTo>
                  <a:pt x="221939" y="4577881"/>
                </a:lnTo>
                <a:lnTo>
                  <a:pt x="183465" y="4552604"/>
                </a:lnTo>
                <a:lnTo>
                  <a:pt x="147879" y="4523619"/>
                </a:lnTo>
                <a:lnTo>
                  <a:pt x="115454" y="4491197"/>
                </a:lnTo>
                <a:lnTo>
                  <a:pt x="86465" y="4455612"/>
                </a:lnTo>
                <a:lnTo>
                  <a:pt x="61185" y="4417139"/>
                </a:lnTo>
                <a:lnTo>
                  <a:pt x="39888" y="4376049"/>
                </a:lnTo>
                <a:lnTo>
                  <a:pt x="22847" y="4332617"/>
                </a:lnTo>
                <a:lnTo>
                  <a:pt x="10337" y="4287116"/>
                </a:lnTo>
                <a:lnTo>
                  <a:pt x="2629" y="4239819"/>
                </a:lnTo>
                <a:lnTo>
                  <a:pt x="0" y="4191000"/>
                </a:lnTo>
                <a:lnTo>
                  <a:pt x="0" y="448056"/>
                </a:lnTo>
                <a:close/>
              </a:path>
            </a:pathLst>
          </a:custGeom>
          <a:ln w="2590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97037" y="2191639"/>
            <a:ext cx="13760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Weather</a:t>
            </a:r>
            <a:r>
              <a:rPr sz="1400" spc="-10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forecast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83169" y="1283208"/>
            <a:ext cx="786383" cy="880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73111" y="2886455"/>
            <a:ext cx="787908" cy="880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58915" y="3794886"/>
            <a:ext cx="14674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Current</a:t>
            </a:r>
            <a:r>
              <a:rPr sz="1400" spc="-10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conditions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84120" y="4439411"/>
            <a:ext cx="787907" cy="880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09292" y="5348428"/>
            <a:ext cx="14268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5" dirty="0">
                <a:solidFill>
                  <a:srgbClr val="333333"/>
                </a:solidFill>
                <a:latin typeface="Arial"/>
                <a:cs typeface="Arial"/>
              </a:rPr>
              <a:t>Weather</a:t>
            </a:r>
            <a:r>
              <a:rPr sz="1400" spc="-9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333333"/>
                </a:solidFill>
                <a:latin typeface="Arial"/>
                <a:cs typeface="Arial"/>
              </a:rPr>
              <a:t>statistics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13662" y="2707387"/>
            <a:ext cx="108902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6705" marR="5080" indent="-294640">
              <a:spcBef>
                <a:spcPts val="105"/>
              </a:spcBef>
            </a:pPr>
            <a:r>
              <a:rPr sz="1400" spc="-5" dirty="0">
                <a:solidFill>
                  <a:srgbClr val="C00000"/>
                </a:solidFill>
                <a:latin typeface="Arial"/>
                <a:cs typeface="Arial"/>
              </a:rPr>
              <a:t>Weather</a:t>
            </a:r>
            <a:r>
              <a:rPr sz="1400" spc="-10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data  object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21002" y="1849373"/>
            <a:ext cx="585470" cy="684530"/>
          </a:xfrm>
          <a:custGeom>
            <a:avLst/>
            <a:gdLst/>
            <a:ahLst/>
            <a:cxnLst/>
            <a:rect l="l" t="t" r="r" b="b"/>
            <a:pathLst>
              <a:path w="585469" h="684530">
                <a:moveTo>
                  <a:pt x="0" y="0"/>
                </a:moveTo>
                <a:lnTo>
                  <a:pt x="0" y="611124"/>
                </a:lnTo>
                <a:lnTo>
                  <a:pt x="7727" y="627892"/>
                </a:lnTo>
                <a:lnTo>
                  <a:pt x="64281" y="656870"/>
                </a:lnTo>
                <a:lnTo>
                  <a:pt x="109594" y="668200"/>
                </a:lnTo>
                <a:lnTo>
                  <a:pt x="163924" y="676838"/>
                </a:lnTo>
                <a:lnTo>
                  <a:pt x="225514" y="682343"/>
                </a:lnTo>
                <a:lnTo>
                  <a:pt x="292607" y="684276"/>
                </a:lnTo>
                <a:lnTo>
                  <a:pt x="359701" y="682343"/>
                </a:lnTo>
                <a:lnTo>
                  <a:pt x="421291" y="676838"/>
                </a:lnTo>
                <a:lnTo>
                  <a:pt x="475621" y="668200"/>
                </a:lnTo>
                <a:lnTo>
                  <a:pt x="520934" y="656870"/>
                </a:lnTo>
                <a:lnTo>
                  <a:pt x="577488" y="627892"/>
                </a:lnTo>
                <a:lnTo>
                  <a:pt x="585216" y="611124"/>
                </a:lnTo>
                <a:lnTo>
                  <a:pt x="585216" y="73151"/>
                </a:lnTo>
                <a:lnTo>
                  <a:pt x="292607" y="73151"/>
                </a:lnTo>
                <a:lnTo>
                  <a:pt x="225514" y="71219"/>
                </a:lnTo>
                <a:lnTo>
                  <a:pt x="163924" y="65714"/>
                </a:lnTo>
                <a:lnTo>
                  <a:pt x="109594" y="57076"/>
                </a:lnTo>
                <a:lnTo>
                  <a:pt x="64281" y="45746"/>
                </a:lnTo>
                <a:lnTo>
                  <a:pt x="7727" y="16768"/>
                </a:lnTo>
                <a:lnTo>
                  <a:pt x="0" y="0"/>
                </a:lnTo>
                <a:close/>
              </a:path>
              <a:path w="585469" h="684530">
                <a:moveTo>
                  <a:pt x="585216" y="0"/>
                </a:moveTo>
                <a:lnTo>
                  <a:pt x="555475" y="32163"/>
                </a:lnTo>
                <a:lnTo>
                  <a:pt x="475621" y="57076"/>
                </a:lnTo>
                <a:lnTo>
                  <a:pt x="421291" y="65714"/>
                </a:lnTo>
                <a:lnTo>
                  <a:pt x="359701" y="71219"/>
                </a:lnTo>
                <a:lnTo>
                  <a:pt x="292607" y="73151"/>
                </a:lnTo>
                <a:lnTo>
                  <a:pt x="585216" y="73151"/>
                </a:lnTo>
                <a:lnTo>
                  <a:pt x="5852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1002" y="1776223"/>
            <a:ext cx="585470" cy="146685"/>
          </a:xfrm>
          <a:custGeom>
            <a:avLst/>
            <a:gdLst/>
            <a:ahLst/>
            <a:cxnLst/>
            <a:rect l="l" t="t" r="r" b="b"/>
            <a:pathLst>
              <a:path w="585469" h="146685">
                <a:moveTo>
                  <a:pt x="292607" y="0"/>
                </a:moveTo>
                <a:lnTo>
                  <a:pt x="225514" y="1932"/>
                </a:lnTo>
                <a:lnTo>
                  <a:pt x="163924" y="7437"/>
                </a:lnTo>
                <a:lnTo>
                  <a:pt x="109594" y="16075"/>
                </a:lnTo>
                <a:lnTo>
                  <a:pt x="64281" y="27405"/>
                </a:lnTo>
                <a:lnTo>
                  <a:pt x="7727" y="56383"/>
                </a:lnTo>
                <a:lnTo>
                  <a:pt x="0" y="73151"/>
                </a:lnTo>
                <a:lnTo>
                  <a:pt x="7727" y="89920"/>
                </a:lnTo>
                <a:lnTo>
                  <a:pt x="64281" y="118898"/>
                </a:lnTo>
                <a:lnTo>
                  <a:pt x="109594" y="130228"/>
                </a:lnTo>
                <a:lnTo>
                  <a:pt x="163924" y="138866"/>
                </a:lnTo>
                <a:lnTo>
                  <a:pt x="225514" y="144371"/>
                </a:lnTo>
                <a:lnTo>
                  <a:pt x="292607" y="146303"/>
                </a:lnTo>
                <a:lnTo>
                  <a:pt x="359701" y="144371"/>
                </a:lnTo>
                <a:lnTo>
                  <a:pt x="421291" y="138866"/>
                </a:lnTo>
                <a:lnTo>
                  <a:pt x="475621" y="130228"/>
                </a:lnTo>
                <a:lnTo>
                  <a:pt x="520934" y="118898"/>
                </a:lnTo>
                <a:lnTo>
                  <a:pt x="577488" y="89920"/>
                </a:lnTo>
                <a:lnTo>
                  <a:pt x="585216" y="73151"/>
                </a:lnTo>
                <a:lnTo>
                  <a:pt x="577488" y="56383"/>
                </a:lnTo>
                <a:lnTo>
                  <a:pt x="520934" y="27405"/>
                </a:lnTo>
                <a:lnTo>
                  <a:pt x="475621" y="16075"/>
                </a:lnTo>
                <a:lnTo>
                  <a:pt x="421291" y="7437"/>
                </a:lnTo>
                <a:lnTo>
                  <a:pt x="359701" y="1932"/>
                </a:lnTo>
                <a:lnTo>
                  <a:pt x="292607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1002" y="1776223"/>
            <a:ext cx="585470" cy="146685"/>
          </a:xfrm>
          <a:custGeom>
            <a:avLst/>
            <a:gdLst/>
            <a:ahLst/>
            <a:cxnLst/>
            <a:rect l="l" t="t" r="r" b="b"/>
            <a:pathLst>
              <a:path w="585469" h="146685">
                <a:moveTo>
                  <a:pt x="585216" y="73151"/>
                </a:moveTo>
                <a:lnTo>
                  <a:pt x="555475" y="105315"/>
                </a:lnTo>
                <a:lnTo>
                  <a:pt x="475621" y="130228"/>
                </a:lnTo>
                <a:lnTo>
                  <a:pt x="421291" y="138866"/>
                </a:lnTo>
                <a:lnTo>
                  <a:pt x="359701" y="144371"/>
                </a:lnTo>
                <a:lnTo>
                  <a:pt x="292607" y="146303"/>
                </a:lnTo>
                <a:lnTo>
                  <a:pt x="225514" y="144371"/>
                </a:lnTo>
                <a:lnTo>
                  <a:pt x="163924" y="138866"/>
                </a:lnTo>
                <a:lnTo>
                  <a:pt x="109594" y="130228"/>
                </a:lnTo>
                <a:lnTo>
                  <a:pt x="64281" y="118898"/>
                </a:lnTo>
                <a:lnTo>
                  <a:pt x="7727" y="89920"/>
                </a:lnTo>
                <a:lnTo>
                  <a:pt x="0" y="73151"/>
                </a:lnTo>
                <a:lnTo>
                  <a:pt x="7727" y="56383"/>
                </a:lnTo>
                <a:lnTo>
                  <a:pt x="64281" y="27405"/>
                </a:lnTo>
                <a:lnTo>
                  <a:pt x="109594" y="16075"/>
                </a:lnTo>
                <a:lnTo>
                  <a:pt x="163924" y="7437"/>
                </a:lnTo>
                <a:lnTo>
                  <a:pt x="225514" y="1932"/>
                </a:lnTo>
                <a:lnTo>
                  <a:pt x="292607" y="0"/>
                </a:lnTo>
                <a:lnTo>
                  <a:pt x="359701" y="1932"/>
                </a:lnTo>
                <a:lnTo>
                  <a:pt x="421291" y="7437"/>
                </a:lnTo>
                <a:lnTo>
                  <a:pt x="475621" y="16075"/>
                </a:lnTo>
                <a:lnTo>
                  <a:pt x="520934" y="27405"/>
                </a:lnTo>
                <a:lnTo>
                  <a:pt x="577488" y="56383"/>
                </a:lnTo>
                <a:lnTo>
                  <a:pt x="585216" y="7315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1002" y="1849373"/>
            <a:ext cx="585470" cy="684530"/>
          </a:xfrm>
          <a:custGeom>
            <a:avLst/>
            <a:gdLst/>
            <a:ahLst/>
            <a:cxnLst/>
            <a:rect l="l" t="t" r="r" b="b"/>
            <a:pathLst>
              <a:path w="585469" h="684530">
                <a:moveTo>
                  <a:pt x="585216" y="0"/>
                </a:moveTo>
                <a:lnTo>
                  <a:pt x="585216" y="611124"/>
                </a:lnTo>
                <a:lnTo>
                  <a:pt x="577488" y="627892"/>
                </a:lnTo>
                <a:lnTo>
                  <a:pt x="520934" y="656870"/>
                </a:lnTo>
                <a:lnTo>
                  <a:pt x="475621" y="668200"/>
                </a:lnTo>
                <a:lnTo>
                  <a:pt x="421291" y="676838"/>
                </a:lnTo>
                <a:lnTo>
                  <a:pt x="359701" y="682343"/>
                </a:lnTo>
                <a:lnTo>
                  <a:pt x="292607" y="684276"/>
                </a:lnTo>
                <a:lnTo>
                  <a:pt x="225514" y="682343"/>
                </a:lnTo>
                <a:lnTo>
                  <a:pt x="163924" y="676838"/>
                </a:lnTo>
                <a:lnTo>
                  <a:pt x="109594" y="668200"/>
                </a:lnTo>
                <a:lnTo>
                  <a:pt x="64281" y="656870"/>
                </a:lnTo>
                <a:lnTo>
                  <a:pt x="7727" y="627892"/>
                </a:lnTo>
                <a:lnTo>
                  <a:pt x="0" y="611124"/>
                </a:lnTo>
                <a:lnTo>
                  <a:pt x="0" y="0"/>
                </a:lnTo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05990" y="1991105"/>
            <a:ext cx="585470" cy="684530"/>
          </a:xfrm>
          <a:custGeom>
            <a:avLst/>
            <a:gdLst/>
            <a:ahLst/>
            <a:cxnLst/>
            <a:rect l="l" t="t" r="r" b="b"/>
            <a:pathLst>
              <a:path w="585469" h="684530">
                <a:moveTo>
                  <a:pt x="0" y="0"/>
                </a:moveTo>
                <a:lnTo>
                  <a:pt x="0" y="611124"/>
                </a:lnTo>
                <a:lnTo>
                  <a:pt x="7727" y="627892"/>
                </a:lnTo>
                <a:lnTo>
                  <a:pt x="64281" y="656870"/>
                </a:lnTo>
                <a:lnTo>
                  <a:pt x="109594" y="668200"/>
                </a:lnTo>
                <a:lnTo>
                  <a:pt x="163924" y="676838"/>
                </a:lnTo>
                <a:lnTo>
                  <a:pt x="225514" y="682343"/>
                </a:lnTo>
                <a:lnTo>
                  <a:pt x="292607" y="684276"/>
                </a:lnTo>
                <a:lnTo>
                  <a:pt x="359701" y="682343"/>
                </a:lnTo>
                <a:lnTo>
                  <a:pt x="421291" y="676838"/>
                </a:lnTo>
                <a:lnTo>
                  <a:pt x="475621" y="668200"/>
                </a:lnTo>
                <a:lnTo>
                  <a:pt x="520934" y="656870"/>
                </a:lnTo>
                <a:lnTo>
                  <a:pt x="577488" y="627892"/>
                </a:lnTo>
                <a:lnTo>
                  <a:pt x="585216" y="611124"/>
                </a:lnTo>
                <a:lnTo>
                  <a:pt x="585216" y="73152"/>
                </a:lnTo>
                <a:lnTo>
                  <a:pt x="292607" y="73152"/>
                </a:lnTo>
                <a:lnTo>
                  <a:pt x="225514" y="71219"/>
                </a:lnTo>
                <a:lnTo>
                  <a:pt x="163924" y="65714"/>
                </a:lnTo>
                <a:lnTo>
                  <a:pt x="109594" y="57076"/>
                </a:lnTo>
                <a:lnTo>
                  <a:pt x="64281" y="45746"/>
                </a:lnTo>
                <a:lnTo>
                  <a:pt x="7727" y="16768"/>
                </a:lnTo>
                <a:lnTo>
                  <a:pt x="0" y="0"/>
                </a:lnTo>
                <a:close/>
              </a:path>
              <a:path w="585469" h="684530">
                <a:moveTo>
                  <a:pt x="585216" y="0"/>
                </a:moveTo>
                <a:lnTo>
                  <a:pt x="555475" y="32163"/>
                </a:lnTo>
                <a:lnTo>
                  <a:pt x="475621" y="57076"/>
                </a:lnTo>
                <a:lnTo>
                  <a:pt x="421291" y="65714"/>
                </a:lnTo>
                <a:lnTo>
                  <a:pt x="359701" y="71219"/>
                </a:lnTo>
                <a:lnTo>
                  <a:pt x="292607" y="73152"/>
                </a:lnTo>
                <a:lnTo>
                  <a:pt x="585216" y="73152"/>
                </a:lnTo>
                <a:lnTo>
                  <a:pt x="5852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05990" y="1917955"/>
            <a:ext cx="585470" cy="146685"/>
          </a:xfrm>
          <a:custGeom>
            <a:avLst/>
            <a:gdLst/>
            <a:ahLst/>
            <a:cxnLst/>
            <a:rect l="l" t="t" r="r" b="b"/>
            <a:pathLst>
              <a:path w="585469" h="146685">
                <a:moveTo>
                  <a:pt x="292607" y="0"/>
                </a:moveTo>
                <a:lnTo>
                  <a:pt x="225514" y="1932"/>
                </a:lnTo>
                <a:lnTo>
                  <a:pt x="163924" y="7437"/>
                </a:lnTo>
                <a:lnTo>
                  <a:pt x="109594" y="16075"/>
                </a:lnTo>
                <a:lnTo>
                  <a:pt x="64281" y="27405"/>
                </a:lnTo>
                <a:lnTo>
                  <a:pt x="7727" y="56383"/>
                </a:lnTo>
                <a:lnTo>
                  <a:pt x="0" y="73151"/>
                </a:lnTo>
                <a:lnTo>
                  <a:pt x="7727" y="89920"/>
                </a:lnTo>
                <a:lnTo>
                  <a:pt x="64281" y="118898"/>
                </a:lnTo>
                <a:lnTo>
                  <a:pt x="109594" y="130228"/>
                </a:lnTo>
                <a:lnTo>
                  <a:pt x="163924" y="138866"/>
                </a:lnTo>
                <a:lnTo>
                  <a:pt x="225514" y="144371"/>
                </a:lnTo>
                <a:lnTo>
                  <a:pt x="292607" y="146304"/>
                </a:lnTo>
                <a:lnTo>
                  <a:pt x="359701" y="144371"/>
                </a:lnTo>
                <a:lnTo>
                  <a:pt x="421291" y="138866"/>
                </a:lnTo>
                <a:lnTo>
                  <a:pt x="475621" y="130228"/>
                </a:lnTo>
                <a:lnTo>
                  <a:pt x="520934" y="118898"/>
                </a:lnTo>
                <a:lnTo>
                  <a:pt x="577488" y="89920"/>
                </a:lnTo>
                <a:lnTo>
                  <a:pt x="585216" y="73151"/>
                </a:lnTo>
                <a:lnTo>
                  <a:pt x="577488" y="56383"/>
                </a:lnTo>
                <a:lnTo>
                  <a:pt x="520934" y="27405"/>
                </a:lnTo>
                <a:lnTo>
                  <a:pt x="475621" y="16075"/>
                </a:lnTo>
                <a:lnTo>
                  <a:pt x="421291" y="7437"/>
                </a:lnTo>
                <a:lnTo>
                  <a:pt x="359701" y="1932"/>
                </a:lnTo>
                <a:lnTo>
                  <a:pt x="292607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05990" y="1917955"/>
            <a:ext cx="585470" cy="146685"/>
          </a:xfrm>
          <a:custGeom>
            <a:avLst/>
            <a:gdLst/>
            <a:ahLst/>
            <a:cxnLst/>
            <a:rect l="l" t="t" r="r" b="b"/>
            <a:pathLst>
              <a:path w="585469" h="146685">
                <a:moveTo>
                  <a:pt x="585216" y="73151"/>
                </a:moveTo>
                <a:lnTo>
                  <a:pt x="555475" y="105315"/>
                </a:lnTo>
                <a:lnTo>
                  <a:pt x="475621" y="130228"/>
                </a:lnTo>
                <a:lnTo>
                  <a:pt x="421291" y="138866"/>
                </a:lnTo>
                <a:lnTo>
                  <a:pt x="359701" y="144371"/>
                </a:lnTo>
                <a:lnTo>
                  <a:pt x="292607" y="146304"/>
                </a:lnTo>
                <a:lnTo>
                  <a:pt x="225514" y="144371"/>
                </a:lnTo>
                <a:lnTo>
                  <a:pt x="163924" y="138866"/>
                </a:lnTo>
                <a:lnTo>
                  <a:pt x="109594" y="130228"/>
                </a:lnTo>
                <a:lnTo>
                  <a:pt x="64281" y="118898"/>
                </a:lnTo>
                <a:lnTo>
                  <a:pt x="7727" y="89920"/>
                </a:lnTo>
                <a:lnTo>
                  <a:pt x="0" y="73151"/>
                </a:lnTo>
                <a:lnTo>
                  <a:pt x="7727" y="56383"/>
                </a:lnTo>
                <a:lnTo>
                  <a:pt x="64281" y="27405"/>
                </a:lnTo>
                <a:lnTo>
                  <a:pt x="109594" y="16075"/>
                </a:lnTo>
                <a:lnTo>
                  <a:pt x="163924" y="7437"/>
                </a:lnTo>
                <a:lnTo>
                  <a:pt x="225514" y="1932"/>
                </a:lnTo>
                <a:lnTo>
                  <a:pt x="292607" y="0"/>
                </a:lnTo>
                <a:lnTo>
                  <a:pt x="359701" y="1932"/>
                </a:lnTo>
                <a:lnTo>
                  <a:pt x="421291" y="7437"/>
                </a:lnTo>
                <a:lnTo>
                  <a:pt x="475621" y="16075"/>
                </a:lnTo>
                <a:lnTo>
                  <a:pt x="520934" y="27405"/>
                </a:lnTo>
                <a:lnTo>
                  <a:pt x="577488" y="56383"/>
                </a:lnTo>
                <a:lnTo>
                  <a:pt x="585216" y="73151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05990" y="1991105"/>
            <a:ext cx="585470" cy="684530"/>
          </a:xfrm>
          <a:custGeom>
            <a:avLst/>
            <a:gdLst/>
            <a:ahLst/>
            <a:cxnLst/>
            <a:rect l="l" t="t" r="r" b="b"/>
            <a:pathLst>
              <a:path w="585469" h="684530">
                <a:moveTo>
                  <a:pt x="585216" y="0"/>
                </a:moveTo>
                <a:lnTo>
                  <a:pt x="585216" y="611124"/>
                </a:lnTo>
                <a:lnTo>
                  <a:pt x="577488" y="627892"/>
                </a:lnTo>
                <a:lnTo>
                  <a:pt x="520934" y="656870"/>
                </a:lnTo>
                <a:lnTo>
                  <a:pt x="475621" y="668200"/>
                </a:lnTo>
                <a:lnTo>
                  <a:pt x="421291" y="676838"/>
                </a:lnTo>
                <a:lnTo>
                  <a:pt x="359701" y="682343"/>
                </a:lnTo>
                <a:lnTo>
                  <a:pt x="292607" y="684276"/>
                </a:lnTo>
                <a:lnTo>
                  <a:pt x="225514" y="682343"/>
                </a:lnTo>
                <a:lnTo>
                  <a:pt x="163924" y="676838"/>
                </a:lnTo>
                <a:lnTo>
                  <a:pt x="109594" y="668200"/>
                </a:lnTo>
                <a:lnTo>
                  <a:pt x="64281" y="656870"/>
                </a:lnTo>
                <a:lnTo>
                  <a:pt x="7727" y="627892"/>
                </a:lnTo>
                <a:lnTo>
                  <a:pt x="0" y="611124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79726" y="1760983"/>
            <a:ext cx="4943475" cy="565785"/>
          </a:xfrm>
          <a:custGeom>
            <a:avLst/>
            <a:gdLst/>
            <a:ahLst/>
            <a:cxnLst/>
            <a:rect l="l" t="t" r="r" b="b"/>
            <a:pathLst>
              <a:path w="4943475" h="565785">
                <a:moveTo>
                  <a:pt x="4864434" y="25744"/>
                </a:moveTo>
                <a:lnTo>
                  <a:pt x="0" y="540003"/>
                </a:lnTo>
                <a:lnTo>
                  <a:pt x="2793" y="565657"/>
                </a:lnTo>
                <a:lnTo>
                  <a:pt x="4867186" y="51530"/>
                </a:lnTo>
                <a:lnTo>
                  <a:pt x="4864434" y="25744"/>
                </a:lnTo>
                <a:close/>
              </a:path>
              <a:path w="4943475" h="565785">
                <a:moveTo>
                  <a:pt x="4926812" y="24383"/>
                </a:moveTo>
                <a:lnTo>
                  <a:pt x="4877308" y="24383"/>
                </a:lnTo>
                <a:lnTo>
                  <a:pt x="4880102" y="50164"/>
                </a:lnTo>
                <a:lnTo>
                  <a:pt x="4867186" y="51530"/>
                </a:lnTo>
                <a:lnTo>
                  <a:pt x="4869942" y="77342"/>
                </a:lnTo>
                <a:lnTo>
                  <a:pt x="4943094" y="30479"/>
                </a:lnTo>
                <a:lnTo>
                  <a:pt x="4926812" y="24383"/>
                </a:lnTo>
                <a:close/>
              </a:path>
              <a:path w="4943475" h="565785">
                <a:moveTo>
                  <a:pt x="4877308" y="24383"/>
                </a:moveTo>
                <a:lnTo>
                  <a:pt x="4864434" y="25744"/>
                </a:lnTo>
                <a:lnTo>
                  <a:pt x="4867186" y="51530"/>
                </a:lnTo>
                <a:lnTo>
                  <a:pt x="4880102" y="50164"/>
                </a:lnTo>
                <a:lnTo>
                  <a:pt x="4877308" y="24383"/>
                </a:lnTo>
                <a:close/>
              </a:path>
              <a:path w="4943475" h="565785">
                <a:moveTo>
                  <a:pt x="4861687" y="0"/>
                </a:moveTo>
                <a:lnTo>
                  <a:pt x="4864434" y="25744"/>
                </a:lnTo>
                <a:lnTo>
                  <a:pt x="4877308" y="24383"/>
                </a:lnTo>
                <a:lnTo>
                  <a:pt x="4926812" y="24383"/>
                </a:lnTo>
                <a:lnTo>
                  <a:pt x="48616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77438" y="2300224"/>
            <a:ext cx="4074160" cy="1214755"/>
          </a:xfrm>
          <a:custGeom>
            <a:avLst/>
            <a:gdLst/>
            <a:ahLst/>
            <a:cxnLst/>
            <a:rect l="l" t="t" r="r" b="b"/>
            <a:pathLst>
              <a:path w="4074160" h="1214754">
                <a:moveTo>
                  <a:pt x="3995405" y="1189912"/>
                </a:moveTo>
                <a:lnTo>
                  <a:pt x="3988181" y="1214754"/>
                </a:lnTo>
                <a:lnTo>
                  <a:pt x="4073652" y="1199134"/>
                </a:lnTo>
                <a:lnTo>
                  <a:pt x="4067619" y="1193546"/>
                </a:lnTo>
                <a:lnTo>
                  <a:pt x="4007866" y="1193546"/>
                </a:lnTo>
                <a:lnTo>
                  <a:pt x="3995405" y="1189912"/>
                </a:lnTo>
                <a:close/>
              </a:path>
              <a:path w="4074160" h="1214754">
                <a:moveTo>
                  <a:pt x="4002644" y="1165020"/>
                </a:moveTo>
                <a:lnTo>
                  <a:pt x="3995405" y="1189912"/>
                </a:lnTo>
                <a:lnTo>
                  <a:pt x="4007866" y="1193546"/>
                </a:lnTo>
                <a:lnTo>
                  <a:pt x="4015105" y="1168653"/>
                </a:lnTo>
                <a:lnTo>
                  <a:pt x="4002644" y="1165020"/>
                </a:lnTo>
                <a:close/>
              </a:path>
              <a:path w="4074160" h="1214754">
                <a:moveTo>
                  <a:pt x="4009898" y="1140078"/>
                </a:moveTo>
                <a:lnTo>
                  <a:pt x="4002644" y="1165020"/>
                </a:lnTo>
                <a:lnTo>
                  <a:pt x="4015105" y="1168653"/>
                </a:lnTo>
                <a:lnTo>
                  <a:pt x="4007866" y="1193546"/>
                </a:lnTo>
                <a:lnTo>
                  <a:pt x="4067619" y="1193546"/>
                </a:lnTo>
                <a:lnTo>
                  <a:pt x="4009898" y="1140078"/>
                </a:lnTo>
                <a:close/>
              </a:path>
              <a:path w="4074160" h="1214754">
                <a:moveTo>
                  <a:pt x="7366" y="0"/>
                </a:moveTo>
                <a:lnTo>
                  <a:pt x="0" y="24891"/>
                </a:lnTo>
                <a:lnTo>
                  <a:pt x="3995405" y="1189912"/>
                </a:lnTo>
                <a:lnTo>
                  <a:pt x="4002644" y="1165020"/>
                </a:lnTo>
                <a:lnTo>
                  <a:pt x="73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738487" y="4264609"/>
            <a:ext cx="8070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spcBef>
                <a:spcPts val="105"/>
              </a:spcBef>
            </a:pPr>
            <a:r>
              <a:rPr sz="1400" b="1" spc="5" dirty="0">
                <a:solidFill>
                  <a:srgbClr val="C00000"/>
                </a:solidFill>
                <a:latin typeface="Arial"/>
                <a:cs typeface="Arial"/>
              </a:rPr>
              <a:t>O</a:t>
            </a:r>
            <a:r>
              <a:rPr sz="1400" b="1" spc="-10" dirty="0">
                <a:solidFill>
                  <a:srgbClr val="C00000"/>
                </a:solidFill>
                <a:latin typeface="Arial"/>
                <a:cs typeface="Arial"/>
              </a:rPr>
              <a:t>b</a:t>
            </a:r>
            <a:r>
              <a:rPr sz="1400" b="1" dirty="0">
                <a:solidFill>
                  <a:srgbClr val="C00000"/>
                </a:solidFill>
                <a:latin typeface="Arial"/>
                <a:cs typeface="Arial"/>
              </a:rPr>
              <a:t>ser</a:t>
            </a:r>
            <a:r>
              <a:rPr sz="1400" b="1" spc="-15" dirty="0">
                <a:solidFill>
                  <a:srgbClr val="C00000"/>
                </a:solidFill>
                <a:latin typeface="Arial"/>
                <a:cs typeface="Arial"/>
              </a:rPr>
              <a:t>v</a:t>
            </a:r>
            <a:r>
              <a:rPr sz="1400" b="1" dirty="0">
                <a:solidFill>
                  <a:srgbClr val="C00000"/>
                </a:solidFill>
                <a:latin typeface="Arial"/>
                <a:cs typeface="Arial"/>
              </a:rPr>
              <a:t>er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-5" dirty="0">
                <a:solidFill>
                  <a:srgbClr val="C00000"/>
                </a:solidFill>
                <a:latin typeface="Arial"/>
                <a:cs typeface="Arial"/>
              </a:rPr>
              <a:t>objects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609076" y="2732532"/>
            <a:ext cx="952500" cy="1011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79853" y="2299716"/>
            <a:ext cx="5704205" cy="589280"/>
          </a:xfrm>
          <a:custGeom>
            <a:avLst/>
            <a:gdLst/>
            <a:ahLst/>
            <a:cxnLst/>
            <a:rect l="l" t="t" r="r" b="b"/>
            <a:pathLst>
              <a:path w="5704205" h="589280">
                <a:moveTo>
                  <a:pt x="5630037" y="511810"/>
                </a:moveTo>
                <a:lnTo>
                  <a:pt x="5627579" y="537618"/>
                </a:lnTo>
                <a:lnTo>
                  <a:pt x="5640578" y="538861"/>
                </a:lnTo>
                <a:lnTo>
                  <a:pt x="5638038" y="564642"/>
                </a:lnTo>
                <a:lnTo>
                  <a:pt x="5625005" y="564642"/>
                </a:lnTo>
                <a:lnTo>
                  <a:pt x="5622671" y="589153"/>
                </a:lnTo>
                <a:lnTo>
                  <a:pt x="5686240" y="564642"/>
                </a:lnTo>
                <a:lnTo>
                  <a:pt x="5638038" y="564642"/>
                </a:lnTo>
                <a:lnTo>
                  <a:pt x="5625122" y="563407"/>
                </a:lnTo>
                <a:lnTo>
                  <a:pt x="5689440" y="563407"/>
                </a:lnTo>
                <a:lnTo>
                  <a:pt x="5703697" y="557911"/>
                </a:lnTo>
                <a:lnTo>
                  <a:pt x="5630037" y="511810"/>
                </a:lnTo>
                <a:close/>
              </a:path>
              <a:path w="5704205" h="589280">
                <a:moveTo>
                  <a:pt x="5627579" y="537618"/>
                </a:moveTo>
                <a:lnTo>
                  <a:pt x="5625122" y="563407"/>
                </a:lnTo>
                <a:lnTo>
                  <a:pt x="5638038" y="564642"/>
                </a:lnTo>
                <a:lnTo>
                  <a:pt x="5640578" y="538861"/>
                </a:lnTo>
                <a:lnTo>
                  <a:pt x="5627579" y="537618"/>
                </a:lnTo>
                <a:close/>
              </a:path>
              <a:path w="5704205" h="589280">
                <a:moveTo>
                  <a:pt x="2540" y="0"/>
                </a:moveTo>
                <a:lnTo>
                  <a:pt x="0" y="25908"/>
                </a:lnTo>
                <a:lnTo>
                  <a:pt x="5625122" y="563407"/>
                </a:lnTo>
                <a:lnTo>
                  <a:pt x="5627579" y="537618"/>
                </a:lnTo>
                <a:lnTo>
                  <a:pt x="254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652727" y="1016634"/>
            <a:ext cx="551307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spcBef>
                <a:spcPts val="10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One of the displays asks to be removed as</a:t>
            </a:r>
            <a:r>
              <a:rPr sz="2000" spc="-2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</a:t>
            </a:r>
            <a:endParaRPr sz="2000">
              <a:latin typeface="Arial"/>
              <a:cs typeface="Arial"/>
            </a:endParaRPr>
          </a:p>
          <a:p>
            <a:pPr marL="355600"/>
            <a:r>
              <a:rPr sz="2000" dirty="0">
                <a:latin typeface="Arial"/>
                <a:cs typeface="Arial"/>
              </a:rPr>
              <a:t>observer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15589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Observer Design Pattern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5462" y="1845734"/>
            <a:ext cx="11576538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Intent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Define a one-to-many dependency between objects so that when one object changes state, all its dependents are notified and updated automatically.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Encapsulate the core (or common or engine) components in a Subject abstraction, and the variable (or optional or user interface) components in an Observer hierarchy.</a:t>
            </a:r>
          </a:p>
          <a:p>
            <a:pPr marL="0" indent="0">
              <a:buNone/>
            </a:pP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7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781800" y="4051301"/>
              <a:ext cx="2825750" cy="1577975"/>
            </p14:xfrm>
          </p:contentPart>
        </mc:Choice>
        <mc:Fallback xmlns="">
          <p:pic>
            <p:nvPicPr>
              <p:cNvPr id="307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8920" y="4048421"/>
                <a:ext cx="2831509" cy="15833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08016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bserver schem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8893" y="202223"/>
            <a:ext cx="10454054" cy="6031522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05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543301" y="2743200"/>
              <a:ext cx="3175" cy="1588"/>
            </p14:xfrm>
          </p:contentPart>
        </mc:Choice>
        <mc:Fallback xmlns="">
          <p:pic>
            <p:nvPicPr>
              <p:cNvPr id="4105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40126" y="2740421"/>
                <a:ext cx="9128" cy="75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59358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Observer examp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5946" y="143607"/>
            <a:ext cx="10181491" cy="605497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044885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Observer Pattern UML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0566" y="0"/>
            <a:ext cx="8655822" cy="6260123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156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992439" y="395288"/>
              <a:ext cx="6592887" cy="4914900"/>
            </p14:xfrm>
          </p:contentPart>
        </mc:Choice>
        <mc:Fallback xmlns="">
          <p:pic>
            <p:nvPicPr>
              <p:cNvPr id="6156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8119" y="391688"/>
                <a:ext cx="6600807" cy="4923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158" name="Ink 1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84438" y="873125"/>
              <a:ext cx="7981950" cy="4425950"/>
            </p14:xfrm>
          </p:contentPart>
        </mc:Choice>
        <mc:Fallback xmlns="">
          <p:pic>
            <p:nvPicPr>
              <p:cNvPr id="6158" name="Ink 1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1918" y="870245"/>
                <a:ext cx="7987350" cy="44313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03965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F14C1-6F34-A4D3-388E-7560E24BA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136AF-F88A-BB11-3EF1-F0680B2CF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647BD-6308-358B-26F6-628681A5D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8" y="229401"/>
            <a:ext cx="12008957" cy="64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Gang Of Four (</a:t>
            </a:r>
            <a:r>
              <a:rPr lang="en-US" dirty="0" err="1"/>
              <a:t>GoF</a:t>
            </a:r>
            <a:r>
              <a:rPr lang="en-US" dirty="0"/>
              <a:t>) Design Patterns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Named after the four authors of book.</a:t>
            </a:r>
          </a:p>
          <a:p>
            <a:endParaRPr lang="en-US" dirty="0"/>
          </a:p>
          <a:p>
            <a:r>
              <a:rPr lang="en-US" dirty="0"/>
              <a:t>Developed by Erich Gamma, Richard Helm, Ralph Johnson, and John </a:t>
            </a:r>
            <a:r>
              <a:rPr lang="en-US" dirty="0" err="1"/>
              <a:t>Vlissides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GOF</a:t>
            </a:r>
            <a:r>
              <a:rPr lang="en-US" dirty="0"/>
              <a:t> design patterns are </a:t>
            </a:r>
          </a:p>
          <a:p>
            <a:pPr marL="0" indent="0">
              <a:buNone/>
            </a:pPr>
            <a:r>
              <a:rPr lang="en-US" dirty="0"/>
              <a:t>		“descriptions of </a:t>
            </a:r>
            <a:r>
              <a:rPr lang="en-US" b="1" dirty="0"/>
              <a:t>communicating</a:t>
            </a:r>
            <a:r>
              <a:rPr lang="en-US" dirty="0"/>
              <a:t> </a:t>
            </a:r>
            <a:r>
              <a:rPr lang="en-US" b="1" dirty="0"/>
              <a:t>objects </a:t>
            </a:r>
            <a:r>
              <a:rPr lang="en-US" dirty="0"/>
              <a:t>and </a:t>
            </a:r>
            <a:r>
              <a:rPr lang="en-US" b="1" dirty="0"/>
              <a:t>classes</a:t>
            </a:r>
            <a:r>
              <a:rPr lang="en-US" dirty="0"/>
              <a:t> that are 				  customized to solve a general design problem in a particular </a:t>
            </a:r>
          </a:p>
          <a:p>
            <a:pPr marL="0" indent="0">
              <a:buNone/>
            </a:pPr>
            <a:r>
              <a:rPr lang="en-US" dirty="0"/>
              <a:t>		  context.”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26631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762000"/>
            <a:ext cx="12192000" cy="6019800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four essential elements of design patterns were defined by the ‘Gang of Four’ in their patterns book: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sz="2800" dirty="0"/>
              <a:t>A </a:t>
            </a:r>
            <a:r>
              <a:rPr lang="en-US" sz="2800" b="1" dirty="0"/>
              <a:t>name</a:t>
            </a:r>
            <a:r>
              <a:rPr lang="en-US" sz="2800" dirty="0"/>
              <a:t> that is a meaningful reference to the pattern.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A </a:t>
            </a:r>
            <a:r>
              <a:rPr lang="en-US" sz="2800" b="1" dirty="0"/>
              <a:t>description </a:t>
            </a:r>
            <a:r>
              <a:rPr lang="en-US" sz="2800" dirty="0"/>
              <a:t>of the problem area that explains when the pattern may be applied.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A </a:t>
            </a:r>
            <a:r>
              <a:rPr lang="en-US" sz="2800" b="1" dirty="0"/>
              <a:t>solution</a:t>
            </a:r>
            <a:r>
              <a:rPr lang="en-US" sz="2800" dirty="0"/>
              <a:t> description of the parts of the design solution, their relationships, and their responsibilities. 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This is not a concrete design description. It is a template for a design solution that can be instantiated in different ways. This is often expressed graphically and shows the relationships between the objects and object classes in the solution.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A statement of the</a:t>
            </a:r>
            <a:r>
              <a:rPr lang="en-US" sz="2800" b="1" dirty="0"/>
              <a:t> consequences</a:t>
            </a:r>
            <a:r>
              <a:rPr lang="en-US" sz="2800" dirty="0"/>
              <a:t>—the results and trade-offs—of applying the pattern. </a:t>
            </a:r>
          </a:p>
          <a:p>
            <a:pPr lvl="2">
              <a:lnSpc>
                <a:spcPct val="100000"/>
              </a:lnSpc>
            </a:pPr>
            <a:r>
              <a:rPr lang="en-US" sz="2400" dirty="0"/>
              <a:t>This can help designers understand whether or not a pattern can be used in a particular situation.</a:t>
            </a:r>
          </a:p>
        </p:txBody>
      </p:sp>
    </p:spTree>
    <p:extLst>
      <p:ext uri="{BB962C8B-B14F-4D97-AF65-F5344CB8AC3E}">
        <p14:creationId xmlns:p14="http://schemas.microsoft.com/office/powerpoint/2010/main" val="3842573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400" y="169183"/>
            <a:ext cx="12192000" cy="1080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/>
              <a:t>Design Patterns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1603557"/>
            <a:ext cx="12192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To use patterns in your design, you need to recognize that any design problem you are facing may have an associated pattern that can be applied. </a:t>
            </a:r>
          </a:p>
          <a:p>
            <a:endParaRPr lang="en-US"/>
          </a:p>
          <a:p>
            <a:r>
              <a:rPr lang="en-US"/>
              <a:t>Examples of such problems, documented in the ‘Gang of Four’s original patterns book, include:</a:t>
            </a:r>
          </a:p>
          <a:p>
            <a:pPr lvl="1"/>
            <a:r>
              <a:rPr lang="en-US"/>
              <a:t>Tell several objects that the state of some other object has changed (Observer pattern).</a:t>
            </a:r>
          </a:p>
          <a:p>
            <a:pPr lvl="1"/>
            <a:r>
              <a:rPr lang="en-US"/>
              <a:t>Tidy up the interfaces to a number of related objects that have often been developed incrementally (Façade pattern).</a:t>
            </a:r>
          </a:p>
          <a:p>
            <a:pPr lvl="1"/>
            <a:r>
              <a:rPr lang="en-US"/>
              <a:t>Provide a standard way of accessing the elements in a collection, irrespective of how that collection is implemented (Iterator pattern).</a:t>
            </a:r>
          </a:p>
          <a:p>
            <a:pPr lvl="1"/>
            <a:r>
              <a:rPr lang="en-US"/>
              <a:t>Allow for the possibility of extending the functionality of an existing class at run-time (Decorator pattern).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99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2342</Words>
  <Application>Microsoft Office PowerPoint</Application>
  <PresentationFormat>Widescreen</PresentationFormat>
  <Paragraphs>358</Paragraphs>
  <Slides>66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</vt:lpstr>
      <vt:lpstr>Arial</vt:lpstr>
      <vt:lpstr>Book Antiqua</vt:lpstr>
      <vt:lpstr>Bookman Old Style</vt:lpstr>
      <vt:lpstr>Calibri</vt:lpstr>
      <vt:lpstr>Calibri Light</vt:lpstr>
      <vt:lpstr>Georgia</vt:lpstr>
      <vt:lpstr>Times New Roman</vt:lpstr>
      <vt:lpstr>Verdana</vt:lpstr>
      <vt:lpstr>Wingdings</vt:lpstr>
      <vt:lpstr>Office Theme</vt:lpstr>
      <vt:lpstr>Design Patterns</vt:lpstr>
      <vt:lpstr>Design Patterns</vt:lpstr>
      <vt:lpstr>Outline</vt:lpstr>
      <vt:lpstr>Design Pattern</vt:lpstr>
      <vt:lpstr>Design Pattern</vt:lpstr>
      <vt:lpstr>Design Pattern</vt:lpstr>
      <vt:lpstr>Gang Of Four (GoF) Design Patterns</vt:lpstr>
      <vt:lpstr>PowerPoint Presentation</vt:lpstr>
      <vt:lpstr>PowerPoint Presentation</vt:lpstr>
      <vt:lpstr>PowerPoint Presentation</vt:lpstr>
      <vt:lpstr>Gof Design Patterns Classification</vt:lpstr>
      <vt:lpstr>Scope of Patterns</vt:lpstr>
      <vt:lpstr>PowerPoint Presentation</vt:lpstr>
      <vt:lpstr>Creational Patterns</vt:lpstr>
      <vt:lpstr>Structural Patterns</vt:lpstr>
      <vt:lpstr>Behavioral Patterns</vt:lpstr>
      <vt:lpstr>Singleton</vt:lpstr>
      <vt:lpstr>Singleton objects</vt:lpstr>
      <vt:lpstr>The Singleton solution</vt:lpstr>
      <vt:lpstr>PowerPoint Presentation</vt:lpstr>
      <vt:lpstr>Singleton pattern Structure</vt:lpstr>
      <vt:lpstr>PowerPoint Presentation</vt:lpstr>
      <vt:lpstr>PowerPoint Presentation</vt:lpstr>
      <vt:lpstr>Singleton Design Pattern</vt:lpstr>
      <vt:lpstr>Application of Singleton</vt:lpstr>
      <vt:lpstr>Possible Implementations</vt:lpstr>
      <vt:lpstr>Problem in the approach</vt:lpstr>
      <vt:lpstr>Solution</vt:lpstr>
      <vt:lpstr>Definition of Singleton Design Pattern</vt:lpstr>
      <vt:lpstr>Class Diagram</vt:lpstr>
      <vt:lpstr>PowerPoint Presentation</vt:lpstr>
      <vt:lpstr>Sample Java Code</vt:lpstr>
      <vt:lpstr>PowerPoint Presentation</vt:lpstr>
      <vt:lpstr>PowerPoint Presentation</vt:lpstr>
      <vt:lpstr>Structural Patterns</vt:lpstr>
      <vt:lpstr>Adapter</vt:lpstr>
      <vt:lpstr>Adapter – All Around Us</vt:lpstr>
      <vt:lpstr>PowerPoint Presentation</vt:lpstr>
      <vt:lpstr>OO Adapters</vt:lpstr>
      <vt:lpstr>PowerPoint Presentation</vt:lpstr>
      <vt:lpstr>PowerPoint Presentation</vt:lpstr>
      <vt:lpstr>Adapter</vt:lpstr>
      <vt:lpstr>PowerPoint Presentation</vt:lpstr>
      <vt:lpstr>Example</vt:lpstr>
      <vt:lpstr>Class Diagram</vt:lpstr>
      <vt:lpstr>PowerPoint Presentation</vt:lpstr>
      <vt:lpstr>PowerPoint Presentation</vt:lpstr>
      <vt:lpstr>Behavioral Patterns</vt:lpstr>
      <vt:lpstr>Observer</vt:lpstr>
      <vt:lpstr>PowerPoint Presentation</vt:lpstr>
      <vt:lpstr>Weather Monitoring Application</vt:lpstr>
      <vt:lpstr>PowerPoint Presentation</vt:lpstr>
      <vt:lpstr>The Weather Data Object</vt:lpstr>
      <vt:lpstr>The Weather Data Implementation</vt:lpstr>
      <vt:lpstr>The Weather Data Implementation</vt:lpstr>
      <vt:lpstr>The Weather Data Implementation</vt:lpstr>
      <vt:lpstr>Publisher + Subscriber = Observer</vt:lpstr>
      <vt:lpstr>Adding Observers</vt:lpstr>
      <vt:lpstr>The Weather Data Object</vt:lpstr>
      <vt:lpstr>Removing Observers</vt:lpstr>
      <vt:lpstr>Removing Observers</vt:lpstr>
      <vt:lpstr>Observer Design Pattern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</dc:title>
  <dc:creator>dell</dc:creator>
  <cp:lastModifiedBy>Ms.Saba Naseem</cp:lastModifiedBy>
  <cp:revision>29</cp:revision>
  <dcterms:created xsi:type="dcterms:W3CDTF">2018-03-08T05:18:50Z</dcterms:created>
  <dcterms:modified xsi:type="dcterms:W3CDTF">2025-03-25T07:42:30Z</dcterms:modified>
</cp:coreProperties>
</file>